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9" r:id="rId3"/>
    <p:sldId id="310" r:id="rId4"/>
    <p:sldId id="280" r:id="rId5"/>
    <p:sldId id="281" r:id="rId6"/>
    <p:sldId id="282" r:id="rId7"/>
    <p:sldId id="312" r:id="rId8"/>
    <p:sldId id="311" r:id="rId9"/>
    <p:sldId id="283" r:id="rId10"/>
    <p:sldId id="304" r:id="rId11"/>
    <p:sldId id="276" r:id="rId12"/>
    <p:sldId id="277" r:id="rId13"/>
    <p:sldId id="278" r:id="rId14"/>
    <p:sldId id="284" r:id="rId15"/>
    <p:sldId id="285" r:id="rId16"/>
    <p:sldId id="286" r:id="rId17"/>
    <p:sldId id="287" r:id="rId18"/>
    <p:sldId id="288" r:id="rId19"/>
    <p:sldId id="289" r:id="rId20"/>
    <p:sldId id="315" r:id="rId21"/>
    <p:sldId id="290" r:id="rId22"/>
    <p:sldId id="291" r:id="rId23"/>
    <p:sldId id="292" r:id="rId24"/>
    <p:sldId id="313" r:id="rId25"/>
    <p:sldId id="293" r:id="rId26"/>
    <p:sldId id="31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562" autoAdjust="0"/>
  </p:normalViewPr>
  <p:slideViewPr>
    <p:cSldViewPr>
      <p:cViewPr varScale="1">
        <p:scale>
          <a:sx n="90" d="100"/>
          <a:sy n="90" d="100"/>
        </p:scale>
        <p:origin x="22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931DF-BA48-407E-A6EF-BA0EFEFBE689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0BC96-8AE3-4213-AB81-333170722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0BC96-8AE3-4213-AB81-33317072250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zno.com.ua/wp-content/uploads/2014/11/stoyanki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hyperlink" Target="http://izno.com.ua/wp-content/uploads/2014/11/tripoltsyi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http://izno.com.ua/wp-content/uploads/2014/11/tripoltsyi2.jpg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istory.ed-era.com/1/eneolyt.html" TargetMode="External"/><Relationship Id="rId2" Type="http://schemas.openxmlformats.org/officeDocument/2006/relationships/hyperlink" Target="http://history.ed-era.com/1/kamyanyu_vyk.html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history.ed-era.com/1/zalyznyu_vyk.html" TargetMode="External"/><Relationship Id="rId4" Type="http://schemas.openxmlformats.org/officeDocument/2006/relationships/hyperlink" Target="http://history.ed-era.com/1/bronzovyu_vyk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izno.com.ua/wp-content/uploads/2014/11/lyudi.p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uk-UA" dirty="0" smtClean="0"/>
              <a:t>Основні стоянки і пам’ятки первісних людей на території України. </a:t>
            </a:r>
            <a:br>
              <a:rPr lang="uk-UA" dirty="0" smtClean="0"/>
            </a:br>
            <a:r>
              <a:rPr lang="uk-UA" dirty="0" smtClean="0"/>
              <a:t>Трипільська археологічна культура. 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Picture 4" descr="zav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365104"/>
            <a:ext cx="2736850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ksana\Desktop\0_d6947_d73424de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800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u="sng" dirty="0" err="1" smtClean="0">
                <a:solidFill>
                  <a:schemeClr val="accent3">
                    <a:lumMod val="75000"/>
                  </a:schemeClr>
                </a:solidFill>
              </a:rPr>
              <a:t>Основні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 стоянки </a:t>
            </a:r>
            <a:r>
              <a:rPr lang="ru-RU" b="1" u="sng" dirty="0" err="1" smtClean="0">
                <a:solidFill>
                  <a:schemeClr val="accent3">
                    <a:lumMod val="75000"/>
                  </a:schemeClr>
                </a:solidFill>
              </a:rPr>
              <a:t>давніх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 людей </a:t>
            </a:r>
            <a:r>
              <a:rPr lang="ru-RU" b="1" u="sng" dirty="0" err="1" smtClean="0">
                <a:solidFill>
                  <a:schemeClr val="accent3">
                    <a:lumMod val="75000"/>
                  </a:schemeClr>
                </a:solidFill>
              </a:rPr>
              <a:t>палеоліту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 на </a:t>
            </a:r>
            <a:r>
              <a:rPr lang="ru-RU" b="1" u="sng" dirty="0" err="1" smtClean="0">
                <a:solidFill>
                  <a:schemeClr val="accent3">
                    <a:lumMod val="75000"/>
                  </a:schemeClr>
                </a:solidFill>
              </a:rPr>
              <a:t>території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b="1" u="sng" dirty="0" err="1" smtClean="0">
                <a:solidFill>
                  <a:schemeClr val="accent3">
                    <a:lumMod val="75000"/>
                  </a:schemeClr>
                </a:solidFill>
              </a:rPr>
              <a:t>України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ru-RU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/>
              <a:t>Королеве (</a:t>
            </a:r>
            <a:r>
              <a:rPr lang="ru-RU" b="1" dirty="0" err="1" smtClean="0"/>
              <a:t>Закарпаття</a:t>
            </a:r>
            <a:r>
              <a:rPr lang="ru-RU" b="1" dirty="0" smtClean="0"/>
              <a:t>)</a:t>
            </a:r>
            <a:r>
              <a:rPr lang="ru-RU" dirty="0" smtClean="0"/>
              <a:t> – </a:t>
            </a:r>
            <a:r>
              <a:rPr lang="ru-RU" b="1" dirty="0" err="1" smtClean="0"/>
              <a:t>найдавніша</a:t>
            </a:r>
            <a:r>
              <a:rPr lang="ru-RU" b="1" dirty="0" smtClean="0"/>
              <a:t> на </a:t>
            </a:r>
            <a:r>
              <a:rPr lang="ru-RU" b="1" dirty="0" err="1" smtClean="0"/>
              <a:t>території</a:t>
            </a:r>
            <a:r>
              <a:rPr lang="ru-RU" b="1" dirty="0" smtClean="0"/>
              <a:t> </a:t>
            </a:r>
            <a:r>
              <a:rPr lang="ru-RU" b="1" dirty="0" err="1" smtClean="0"/>
              <a:t>України</a:t>
            </a:r>
            <a:r>
              <a:rPr lang="ru-RU" dirty="0" smtClean="0"/>
              <a:t>,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err="1" smtClean="0"/>
              <a:t>Киїк</a:t>
            </a:r>
            <a:r>
              <a:rPr lang="ru-RU" dirty="0" smtClean="0"/>
              <a:t>–</a:t>
            </a:r>
            <a:r>
              <a:rPr lang="ru-RU" b="1" dirty="0" err="1" smtClean="0"/>
              <a:t>Коба</a:t>
            </a:r>
            <a:r>
              <a:rPr lang="ru-RU" dirty="0" smtClean="0"/>
              <a:t> </a:t>
            </a:r>
            <a:r>
              <a:rPr lang="ru-RU" b="1" dirty="0" smtClean="0"/>
              <a:t>(</a:t>
            </a:r>
            <a:r>
              <a:rPr lang="ru-RU" b="1" dirty="0" err="1" smtClean="0"/>
              <a:t>Крим</a:t>
            </a:r>
            <a:r>
              <a:rPr lang="ru-RU" b="1" dirty="0" smtClean="0"/>
              <a:t>),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ru-RU" b="1" dirty="0" err="1" smtClean="0"/>
              <a:t>Кирилівка</a:t>
            </a:r>
            <a:r>
              <a:rPr lang="ru-RU" b="1" dirty="0" smtClean="0"/>
              <a:t> (</a:t>
            </a:r>
            <a:r>
              <a:rPr lang="ru-RU" b="1" dirty="0" err="1" smtClean="0"/>
              <a:t>Київщина</a:t>
            </a:r>
            <a:r>
              <a:rPr lang="ru-RU" b="1" dirty="0" smtClean="0"/>
              <a:t>),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r>
              <a:rPr lang="ru-RU" b="1" dirty="0" err="1" smtClean="0"/>
              <a:t>Мізин</a:t>
            </a:r>
            <a:r>
              <a:rPr lang="ru-RU" b="1" dirty="0" smtClean="0"/>
              <a:t> (</a:t>
            </a:r>
            <a:r>
              <a:rPr lang="ru-RU" b="1" dirty="0" err="1" smtClean="0"/>
              <a:t>Чернігівщина</a:t>
            </a:r>
            <a:r>
              <a:rPr lang="ru-RU" b="1" dirty="0" smtClean="0"/>
              <a:t>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тоянки">
            <a:hlinkClick r:id="rId3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692696"/>
            <a:ext cx="7383868" cy="543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717032"/>
            <a:ext cx="2160240" cy="2952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hangingPunct="0"/>
            <a:r>
              <a:rPr lang="uk-UA" sz="1600" dirty="0" smtClean="0"/>
              <a:t>Для пітекантропів характерне використання вогню, виготовлення </a:t>
            </a:r>
            <a:r>
              <a:rPr lang="uk-UA" sz="1600" b="1" dirty="0" smtClean="0"/>
              <a:t>ручного рубила (</a:t>
            </a:r>
            <a:r>
              <a:rPr lang="uk-UA" sz="1600" dirty="0" smtClean="0"/>
              <a:t>кололи, різали, рубали). </a:t>
            </a:r>
            <a:r>
              <a:rPr lang="uk-UA" sz="1600" b="1" dirty="0" smtClean="0"/>
              <a:t>Пітекантропи не будували жител,</a:t>
            </a:r>
            <a:r>
              <a:rPr lang="uk-UA" sz="1600" dirty="0" smtClean="0"/>
              <a:t> постійно пересувались у пошуках їжі.</a:t>
            </a:r>
            <a:endParaRPr lang="uk-UA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5877272"/>
            <a:ext cx="1872208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Неандерталець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556792"/>
            <a:ext cx="2376264" cy="2664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uk-UA" dirty="0" smtClean="0"/>
              <a:t>У кроманьйонців з'явилися знаряддя спеціального призначення: </a:t>
            </a:r>
            <a:r>
              <a:rPr lang="uk-UA" b="1" dirty="0" smtClean="0"/>
              <a:t>різці,</a:t>
            </a:r>
            <a:r>
              <a:rPr lang="uk-UA" dirty="0" smtClean="0"/>
              <a:t> </a:t>
            </a:r>
            <a:r>
              <a:rPr lang="uk-UA" b="1" dirty="0" smtClean="0"/>
              <a:t>ножі,</a:t>
            </a:r>
            <a:r>
              <a:rPr lang="uk-UA" dirty="0" smtClean="0"/>
              <a:t> </a:t>
            </a:r>
            <a:r>
              <a:rPr lang="uk-UA" b="1" dirty="0" smtClean="0"/>
              <a:t>наконечники списів</a:t>
            </a:r>
            <a:r>
              <a:rPr lang="uk-UA" dirty="0" smtClean="0"/>
              <a:t>, </a:t>
            </a:r>
            <a:r>
              <a:rPr lang="uk-UA" b="1" dirty="0" smtClean="0"/>
              <a:t>сокири</a:t>
            </a:r>
            <a:r>
              <a:rPr lang="uk-UA" dirty="0" smtClean="0"/>
              <a:t>; крім кам'яних були знаряддя з кістки - </a:t>
            </a:r>
            <a:r>
              <a:rPr lang="uk-UA" b="1" dirty="0" smtClean="0"/>
              <a:t>голки, шила</a:t>
            </a:r>
            <a:r>
              <a:rPr lang="uk-UA" dirty="0" smtClean="0"/>
              <a:t>. </a:t>
            </a:r>
          </a:p>
        </p:txBody>
      </p:sp>
      <p:pic>
        <p:nvPicPr>
          <p:cNvPr id="9" name="Picture 16" descr="10120201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88640"/>
            <a:ext cx="1783662" cy="1263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Духовне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життя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У </a:t>
            </a:r>
            <a:r>
              <a:rPr lang="ru-RU" dirty="0" err="1" smtClean="0">
                <a:solidFill>
                  <a:srgbClr val="002060"/>
                </a:solidFill>
              </a:rPr>
              <a:t>кроманьйонців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формується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першооснова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релігійної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свідомості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Язичництво</a:t>
            </a:r>
            <a:r>
              <a:rPr lang="ru-RU" dirty="0" smtClean="0">
                <a:solidFill>
                  <a:srgbClr val="002060"/>
                </a:solidFill>
              </a:rPr>
              <a:t> – </a:t>
            </a:r>
            <a:r>
              <a:rPr lang="ru-RU" dirty="0" err="1" smtClean="0">
                <a:solidFill>
                  <a:srgbClr val="002060"/>
                </a:solidFill>
              </a:rPr>
              <a:t>поклоніння</a:t>
            </a:r>
            <a:r>
              <a:rPr lang="ru-RU" dirty="0" smtClean="0">
                <a:solidFill>
                  <a:srgbClr val="002060"/>
                </a:solidFill>
              </a:rPr>
              <a:t> силам </a:t>
            </a:r>
            <a:r>
              <a:rPr lang="ru-RU" dirty="0" err="1" smtClean="0">
                <a:solidFill>
                  <a:srgbClr val="002060"/>
                </a:solidFill>
              </a:rPr>
              <a:t>природи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Тотемізм</a:t>
            </a:r>
            <a:r>
              <a:rPr lang="ru-RU" dirty="0" smtClean="0">
                <a:solidFill>
                  <a:srgbClr val="002060"/>
                </a:solidFill>
              </a:rPr>
              <a:t> – </a:t>
            </a:r>
            <a:r>
              <a:rPr lang="ru-RU" dirty="0" err="1" smtClean="0">
                <a:solidFill>
                  <a:srgbClr val="002060"/>
                </a:solidFill>
              </a:rPr>
              <a:t>віра</a:t>
            </a:r>
            <a:r>
              <a:rPr lang="ru-RU" dirty="0" smtClean="0">
                <a:solidFill>
                  <a:srgbClr val="002060"/>
                </a:solidFill>
              </a:rPr>
              <a:t> в </a:t>
            </a:r>
            <a:r>
              <a:rPr lang="ru-RU" dirty="0" err="1" smtClean="0">
                <a:solidFill>
                  <a:srgbClr val="002060"/>
                </a:solidFill>
              </a:rPr>
              <a:t>спільного</a:t>
            </a:r>
            <a:r>
              <a:rPr lang="ru-RU" dirty="0" smtClean="0">
                <a:solidFill>
                  <a:srgbClr val="002060"/>
                </a:solidFill>
              </a:rPr>
              <a:t> для конкретного роду (</a:t>
            </a:r>
            <a:r>
              <a:rPr lang="ru-RU" dirty="0" err="1" smtClean="0">
                <a:solidFill>
                  <a:srgbClr val="002060"/>
                </a:solidFill>
              </a:rPr>
              <a:t>племені</a:t>
            </a:r>
            <a:r>
              <a:rPr lang="ru-RU" dirty="0" smtClean="0">
                <a:solidFill>
                  <a:srgbClr val="002060"/>
                </a:solidFill>
              </a:rPr>
              <a:t>) предка (</a:t>
            </a:r>
            <a:r>
              <a:rPr lang="ru-RU" dirty="0" err="1" smtClean="0">
                <a:solidFill>
                  <a:srgbClr val="002060"/>
                </a:solidFill>
              </a:rPr>
              <a:t>тварини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рослини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Анімізм</a:t>
            </a:r>
            <a:r>
              <a:rPr lang="ru-RU" dirty="0" smtClean="0">
                <a:solidFill>
                  <a:srgbClr val="002060"/>
                </a:solidFill>
              </a:rPr>
              <a:t> – </a:t>
            </a:r>
            <a:r>
              <a:rPr lang="ru-RU" dirty="0" err="1" smtClean="0">
                <a:solidFill>
                  <a:srgbClr val="002060"/>
                </a:solidFill>
              </a:rPr>
              <a:t>віра</a:t>
            </a:r>
            <a:r>
              <a:rPr lang="ru-RU" dirty="0" smtClean="0">
                <a:solidFill>
                  <a:srgbClr val="002060"/>
                </a:solidFill>
              </a:rPr>
              <a:t> в </a:t>
            </a:r>
            <a:r>
              <a:rPr lang="ru-RU" dirty="0" err="1" smtClean="0">
                <a:solidFill>
                  <a:srgbClr val="002060"/>
                </a:solidFill>
              </a:rPr>
              <a:t>існування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душі</a:t>
            </a:r>
            <a:r>
              <a:rPr lang="ru-RU" dirty="0" smtClean="0">
                <a:solidFill>
                  <a:srgbClr val="002060"/>
                </a:solidFill>
              </a:rPr>
              <a:t> та </a:t>
            </a:r>
            <a:r>
              <a:rPr lang="ru-RU" dirty="0" err="1" smtClean="0">
                <a:solidFill>
                  <a:srgbClr val="002060"/>
                </a:solidFill>
              </a:rPr>
              <a:t>духів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які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керують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матеріальним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світом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Фетишизм</a:t>
            </a:r>
            <a:r>
              <a:rPr lang="ru-RU" dirty="0" smtClean="0">
                <a:solidFill>
                  <a:srgbClr val="002060"/>
                </a:solidFill>
              </a:rPr>
              <a:t> – </a:t>
            </a:r>
            <a:r>
              <a:rPr lang="ru-RU" dirty="0" err="1" smtClean="0">
                <a:solidFill>
                  <a:srgbClr val="002060"/>
                </a:solidFill>
              </a:rPr>
              <a:t>поклоніння</a:t>
            </a:r>
            <a:r>
              <a:rPr lang="ru-RU" dirty="0" smtClean="0">
                <a:solidFill>
                  <a:srgbClr val="002060"/>
                </a:solidFill>
              </a:rPr>
              <a:t> предметам </a:t>
            </a:r>
            <a:r>
              <a:rPr lang="ru-RU" dirty="0" err="1" smtClean="0">
                <a:solidFill>
                  <a:srgbClr val="002060"/>
                </a:solidFill>
              </a:rPr>
              <a:t>неживої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природи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віра</a:t>
            </a:r>
            <a:r>
              <a:rPr lang="ru-RU" dirty="0" smtClean="0">
                <a:solidFill>
                  <a:srgbClr val="002060"/>
                </a:solidFill>
              </a:rPr>
              <a:t> в </a:t>
            </a:r>
            <a:r>
              <a:rPr lang="ru-RU" dirty="0" err="1" smtClean="0">
                <a:solidFill>
                  <a:srgbClr val="002060"/>
                </a:solidFill>
              </a:rPr>
              <a:t>надприродні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властивості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матеріальних</a:t>
            </a:r>
            <a:r>
              <a:rPr lang="ru-RU" dirty="0" smtClean="0">
                <a:solidFill>
                  <a:srgbClr val="002060"/>
                </a:solidFill>
              </a:rPr>
              <a:t> речей.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</a:rPr>
              <a:t>Магія</a:t>
            </a:r>
            <a:r>
              <a:rPr lang="ru-RU" dirty="0" smtClean="0">
                <a:solidFill>
                  <a:srgbClr val="002060"/>
                </a:solidFill>
              </a:rPr>
              <a:t> – </a:t>
            </a:r>
            <a:r>
              <a:rPr lang="ru-RU" dirty="0" err="1" smtClean="0">
                <a:solidFill>
                  <a:srgbClr val="002060"/>
                </a:solidFill>
              </a:rPr>
              <a:t>віра</a:t>
            </a:r>
            <a:r>
              <a:rPr lang="ru-RU" dirty="0" smtClean="0">
                <a:solidFill>
                  <a:srgbClr val="002060"/>
                </a:solidFill>
              </a:rPr>
              <a:t> у </a:t>
            </a:r>
            <a:r>
              <a:rPr lang="ru-RU" dirty="0" err="1" smtClean="0">
                <a:solidFill>
                  <a:srgbClr val="002060"/>
                </a:solidFill>
              </a:rPr>
              <a:t>вміння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людини</a:t>
            </a:r>
            <a:r>
              <a:rPr lang="ru-RU" dirty="0" smtClean="0">
                <a:solidFill>
                  <a:srgbClr val="002060"/>
                </a:solidFill>
              </a:rPr>
              <a:t> шляхом </a:t>
            </a:r>
            <a:r>
              <a:rPr lang="ru-RU" dirty="0" err="1" smtClean="0">
                <a:solidFill>
                  <a:srgbClr val="002060"/>
                </a:solidFill>
              </a:rPr>
              <a:t>звернення</a:t>
            </a:r>
            <a:r>
              <a:rPr lang="ru-RU" dirty="0" smtClean="0">
                <a:solidFill>
                  <a:srgbClr val="002060"/>
                </a:solidFill>
              </a:rPr>
              <a:t> до </a:t>
            </a:r>
            <a:r>
              <a:rPr lang="ru-RU" dirty="0" err="1" smtClean="0">
                <a:solidFill>
                  <a:srgbClr val="002060"/>
                </a:solidFill>
              </a:rPr>
              <a:t>надприродного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світу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керувати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світом</a:t>
            </a:r>
            <a:r>
              <a:rPr lang="ru-RU" dirty="0" smtClean="0">
                <a:solidFill>
                  <a:srgbClr val="002060"/>
                </a:solidFill>
              </a:rPr>
              <a:t> людей та </a:t>
            </a:r>
            <a:r>
              <a:rPr lang="ru-RU" dirty="0" err="1" smtClean="0">
                <a:solidFill>
                  <a:srgbClr val="002060"/>
                </a:solidFill>
              </a:rPr>
              <a:t>природи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i="1" dirty="0" smtClean="0"/>
          </a:p>
          <a:p>
            <a:pPr>
              <a:buFont typeface="Wingdings" pitchFamily="2" charset="2"/>
              <a:buChar char="Ø"/>
            </a:pPr>
            <a:endParaRPr lang="uk-UA" i="1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ІІ. </a:t>
            </a:r>
            <a:r>
              <a:rPr lang="ru-RU" b="1" dirty="0" err="1" smtClean="0">
                <a:solidFill>
                  <a:srgbClr val="C00000"/>
                </a:solidFill>
              </a:rPr>
              <a:t>Мезоліт</a:t>
            </a:r>
            <a:r>
              <a:rPr lang="ru-RU" b="1" dirty="0" smtClean="0">
                <a:solidFill>
                  <a:srgbClr val="C00000"/>
                </a:solidFill>
              </a:rPr>
              <a:t> (</a:t>
            </a:r>
            <a:r>
              <a:rPr lang="ru-RU" b="1" dirty="0" err="1" smtClean="0">
                <a:solidFill>
                  <a:srgbClr val="C00000"/>
                </a:solidFill>
              </a:rPr>
              <a:t>середній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кам’яний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вік</a:t>
            </a:r>
            <a:r>
              <a:rPr lang="ru-RU" b="1" dirty="0" smtClean="0">
                <a:solidFill>
                  <a:srgbClr val="C00000"/>
                </a:solidFill>
              </a:rPr>
              <a:t>) </a:t>
            </a:r>
            <a:r>
              <a:rPr lang="ru-RU" b="1" dirty="0" err="1" smtClean="0">
                <a:solidFill>
                  <a:srgbClr val="C00000"/>
                </a:solidFill>
              </a:rPr>
              <a:t>тривав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від</a:t>
            </a:r>
            <a:r>
              <a:rPr lang="ru-RU" b="1" dirty="0" smtClean="0">
                <a:solidFill>
                  <a:srgbClr val="C00000"/>
                </a:solidFill>
              </a:rPr>
              <a:t> Х до VI тис. р. до н. 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/>
              <a:t>Закінчується</a:t>
            </a:r>
            <a:r>
              <a:rPr lang="ru-RU" dirty="0" smtClean="0"/>
              <a:t> </a:t>
            </a:r>
            <a:r>
              <a:rPr lang="ru-RU" dirty="0" err="1" smtClean="0"/>
              <a:t>льодовиковий</a:t>
            </a:r>
            <a:r>
              <a:rPr lang="ru-RU" dirty="0" smtClean="0"/>
              <a:t> </a:t>
            </a:r>
            <a:r>
              <a:rPr lang="ru-RU" dirty="0" err="1" smtClean="0"/>
              <a:t>період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</a:t>
            </a:r>
            <a:r>
              <a:rPr lang="ru-RU" dirty="0" err="1" smtClean="0"/>
              <a:t>зникнення</a:t>
            </a:r>
            <a:r>
              <a:rPr lang="ru-RU" dirty="0" smtClean="0"/>
              <a:t> великих </a:t>
            </a:r>
            <a:r>
              <a:rPr lang="ru-RU" dirty="0" err="1" smtClean="0"/>
              <a:t>тварин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появу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дрібніших</a:t>
            </a:r>
            <a:r>
              <a:rPr lang="ru-RU" dirty="0" smtClean="0"/>
              <a:t>: кабан, </a:t>
            </a:r>
            <a:r>
              <a:rPr lang="ru-RU" dirty="0" err="1" smtClean="0"/>
              <a:t>вовк</a:t>
            </a:r>
            <a:r>
              <a:rPr lang="ru-RU" dirty="0" smtClean="0"/>
              <a:t>, </a:t>
            </a:r>
            <a:r>
              <a:rPr lang="ru-RU" dirty="0" err="1" smtClean="0"/>
              <a:t>лисиця</a:t>
            </a:r>
            <a:r>
              <a:rPr lang="ru-RU" dirty="0" smtClean="0"/>
              <a:t>, бобер…).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зумовило</a:t>
            </a:r>
            <a:r>
              <a:rPr lang="ru-RU" dirty="0" smtClean="0"/>
              <a:t> </a:t>
            </a:r>
            <a:r>
              <a:rPr lang="ru-RU" dirty="0" err="1" smtClean="0"/>
              <a:t>мисливську</a:t>
            </a:r>
            <a:r>
              <a:rPr lang="ru-RU" dirty="0" smtClean="0"/>
              <a:t> кризу.</a:t>
            </a:r>
          </a:p>
          <a:p>
            <a:r>
              <a:rPr lang="ru-RU" i="1" dirty="0" smtClean="0"/>
              <a:t> </a:t>
            </a:r>
            <a:r>
              <a:rPr lang="ru-RU" b="1" dirty="0" err="1" smtClean="0"/>
              <a:t>Мисливська</a:t>
            </a:r>
            <a:r>
              <a:rPr lang="ru-RU" b="1" dirty="0" smtClean="0"/>
              <a:t> криза</a:t>
            </a:r>
            <a:r>
              <a:rPr lang="ru-RU" dirty="0" smtClean="0"/>
              <a:t> – </a:t>
            </a:r>
            <a:r>
              <a:rPr lang="ru-RU" dirty="0" err="1" smtClean="0"/>
              <a:t>пошук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</a:t>
            </a:r>
            <a:r>
              <a:rPr lang="ru-RU" dirty="0" err="1" smtClean="0"/>
              <a:t>способів</a:t>
            </a:r>
            <a:r>
              <a:rPr lang="ru-RU" dirty="0" smtClean="0"/>
              <a:t> </a:t>
            </a:r>
            <a:r>
              <a:rPr lang="ru-RU" dirty="0" err="1" smtClean="0"/>
              <a:t>полювання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Мисливська</a:t>
            </a:r>
            <a:r>
              <a:rPr lang="ru-RU" dirty="0" smtClean="0"/>
              <a:t> криза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подолана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винайденням</a:t>
            </a:r>
            <a:r>
              <a:rPr lang="ru-RU" dirty="0" smtClean="0"/>
              <a:t> </a:t>
            </a:r>
            <a:r>
              <a:rPr lang="ru-RU" dirty="0" err="1" smtClean="0"/>
              <a:t>першої</a:t>
            </a:r>
            <a:r>
              <a:rPr lang="ru-RU" dirty="0" smtClean="0"/>
              <a:t> </a:t>
            </a:r>
            <a:r>
              <a:rPr lang="ru-RU" dirty="0" err="1" smtClean="0"/>
              <a:t>стрілецької</a:t>
            </a:r>
            <a:r>
              <a:rPr lang="ru-RU" dirty="0" smtClean="0"/>
              <a:t> </a:t>
            </a:r>
            <a:r>
              <a:rPr lang="ru-RU" dirty="0" err="1" smtClean="0"/>
              <a:t>зброї</a:t>
            </a:r>
            <a:r>
              <a:rPr lang="ru-RU" dirty="0" smtClean="0"/>
              <a:t> </a:t>
            </a:r>
            <a:r>
              <a:rPr lang="ru-RU" b="1" dirty="0" smtClean="0"/>
              <a:t>лука та </a:t>
            </a:r>
            <a:r>
              <a:rPr lang="ru-RU" b="1" dirty="0" err="1" smtClean="0"/>
              <a:t>стріл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часів</a:t>
            </a:r>
            <a:r>
              <a:rPr lang="ru-RU" dirty="0" smtClean="0"/>
              <a:t> </a:t>
            </a:r>
            <a:r>
              <a:rPr lang="ru-RU" dirty="0" err="1" smtClean="0"/>
              <a:t>мезоліту</a:t>
            </a:r>
            <a:r>
              <a:rPr lang="ru-RU" dirty="0" smtClean="0"/>
              <a:t>: лук та </a:t>
            </a:r>
            <a:r>
              <a:rPr lang="ru-RU" dirty="0" err="1" smtClean="0"/>
              <a:t>стріли</a:t>
            </a:r>
            <a:r>
              <a:rPr lang="ru-RU" dirty="0" smtClean="0"/>
              <a:t>, </a:t>
            </a:r>
            <a:r>
              <a:rPr lang="ru-RU" b="1" dirty="0" err="1" smtClean="0"/>
              <a:t>мікроліти</a:t>
            </a:r>
            <a:r>
              <a:rPr lang="ru-RU" dirty="0" smtClean="0"/>
              <a:t> (</a:t>
            </a:r>
            <a:r>
              <a:rPr lang="ru-RU" dirty="0" err="1" smtClean="0"/>
              <a:t>дрібні</a:t>
            </a:r>
            <a:r>
              <a:rPr lang="ru-RU" dirty="0" smtClean="0"/>
              <a:t> </a:t>
            </a:r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каменю</a:t>
            </a:r>
            <a:r>
              <a:rPr lang="ru-RU" dirty="0" smtClean="0"/>
              <a:t>), </a:t>
            </a:r>
            <a:r>
              <a:rPr lang="ru-RU" dirty="0" err="1" smtClean="0"/>
              <a:t>гачки</a:t>
            </a:r>
            <a:r>
              <a:rPr lang="ru-RU" dirty="0" smtClean="0"/>
              <a:t> для </a:t>
            </a:r>
            <a:r>
              <a:rPr lang="ru-RU" dirty="0" err="1" smtClean="0"/>
              <a:t>рибалки</a:t>
            </a:r>
            <a:r>
              <a:rPr lang="ru-RU" dirty="0" smtClean="0"/>
              <a:t>, долото, </a:t>
            </a:r>
            <a:r>
              <a:rPr lang="ru-RU" dirty="0" err="1" smtClean="0"/>
              <a:t>сокира</a:t>
            </a:r>
            <a:r>
              <a:rPr lang="ru-RU" dirty="0" smtClean="0"/>
              <a:t>, тесло, </a:t>
            </a:r>
            <a:r>
              <a:rPr lang="ru-RU" dirty="0" err="1" smtClean="0"/>
              <a:t>ножі</a:t>
            </a:r>
            <a:r>
              <a:rPr lang="ru-RU" dirty="0" smtClean="0"/>
              <a:t>, </a:t>
            </a:r>
            <a:r>
              <a:rPr lang="ru-RU" dirty="0" err="1" smtClean="0"/>
              <a:t>списи</a:t>
            </a:r>
            <a:r>
              <a:rPr lang="ru-RU" dirty="0" smtClean="0"/>
              <a:t>, </a:t>
            </a:r>
            <a:r>
              <a:rPr lang="ru-RU" dirty="0" err="1" smtClean="0"/>
              <a:t>гарпуни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Залишається</a:t>
            </a:r>
            <a:r>
              <a:rPr lang="ru-RU" u="sng" dirty="0" smtClean="0"/>
              <a:t> </a:t>
            </a:r>
            <a:r>
              <a:rPr lang="ru-RU" b="1" u="sng" dirty="0" err="1" smtClean="0"/>
              <a:t>привласнююче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господарст</a:t>
            </a:r>
            <a:r>
              <a:rPr lang="ru-RU" b="1" dirty="0" err="1" smtClean="0"/>
              <a:t>во</a:t>
            </a:r>
            <a:r>
              <a:rPr lang="ru-RU" dirty="0" smtClean="0"/>
              <a:t>, </a:t>
            </a:r>
            <a:r>
              <a:rPr lang="ru-RU" dirty="0" err="1" smtClean="0"/>
              <a:t>зростає</a:t>
            </a:r>
            <a:r>
              <a:rPr lang="ru-RU" dirty="0" smtClean="0"/>
              <a:t> роль </a:t>
            </a:r>
            <a:r>
              <a:rPr lang="ru-RU" dirty="0" err="1" smtClean="0"/>
              <a:t>рибальства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dirty="0" smtClean="0"/>
              <a:t>За </a:t>
            </a:r>
            <a:r>
              <a:rPr lang="ru-RU" dirty="0" err="1" smtClean="0"/>
              <a:t>доби</a:t>
            </a:r>
            <a:r>
              <a:rPr lang="ru-RU" dirty="0" smtClean="0"/>
              <a:t> </a:t>
            </a:r>
            <a:r>
              <a:rPr lang="ru-RU" dirty="0" err="1" smtClean="0"/>
              <a:t>мезоліту</a:t>
            </a:r>
            <a:r>
              <a:rPr lang="ru-RU" dirty="0" smtClean="0"/>
              <a:t> </a:t>
            </a:r>
            <a:r>
              <a:rPr lang="ru-RU" dirty="0" err="1" smtClean="0"/>
              <a:t>починається</a:t>
            </a:r>
            <a:r>
              <a:rPr lang="ru-RU" dirty="0" smtClean="0"/>
              <a:t> </a:t>
            </a:r>
            <a:r>
              <a:rPr lang="ru-RU" b="1" dirty="0" err="1" smtClean="0"/>
              <a:t>приручення</a:t>
            </a:r>
            <a:r>
              <a:rPr lang="ru-RU" b="1" dirty="0" smtClean="0"/>
              <a:t> диких </a:t>
            </a:r>
            <a:r>
              <a:rPr lang="ru-RU" b="1" dirty="0" err="1" smtClean="0"/>
              <a:t>тварин</a:t>
            </a:r>
            <a:r>
              <a:rPr lang="ru-RU" dirty="0" smtClean="0"/>
              <a:t>. </a:t>
            </a:r>
            <a:r>
              <a:rPr lang="ru-RU" dirty="0" err="1" smtClean="0"/>
              <a:t>Першою</a:t>
            </a:r>
            <a:r>
              <a:rPr lang="ru-RU" dirty="0" smtClean="0"/>
              <a:t> </a:t>
            </a:r>
            <a:r>
              <a:rPr lang="ru-RU" dirty="0" err="1" smtClean="0"/>
              <a:t>прирученою</a:t>
            </a:r>
            <a:r>
              <a:rPr lang="ru-RU" dirty="0" smtClean="0"/>
              <a:t> </a:t>
            </a:r>
            <a:r>
              <a:rPr lang="ru-RU" dirty="0" err="1" smtClean="0"/>
              <a:t>твариною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 </a:t>
            </a:r>
            <a:r>
              <a:rPr lang="ru-RU" b="1" dirty="0" smtClean="0"/>
              <a:t>собака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Форма </a:t>
            </a:r>
            <a:r>
              <a:rPr lang="ru-RU" dirty="0" err="1" smtClean="0"/>
              <a:t>суспільної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– </a:t>
            </a:r>
            <a:r>
              <a:rPr lang="ru-RU" dirty="0" err="1" smtClean="0"/>
              <a:t>родова</a:t>
            </a:r>
            <a:r>
              <a:rPr lang="ru-RU" dirty="0" smtClean="0"/>
              <a:t> община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зростаючою</a:t>
            </a:r>
            <a:r>
              <a:rPr lang="ru-RU" dirty="0" smtClean="0"/>
              <a:t> </a:t>
            </a:r>
            <a:r>
              <a:rPr lang="ru-RU" dirty="0" err="1" smtClean="0"/>
              <a:t>роллю</a:t>
            </a:r>
            <a:r>
              <a:rPr lang="ru-RU" dirty="0" smtClean="0"/>
              <a:t> </a:t>
            </a:r>
            <a:r>
              <a:rPr lang="ru-RU" dirty="0" err="1" smtClean="0"/>
              <a:t>парної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.</a:t>
            </a:r>
          </a:p>
          <a:p>
            <a:pPr lvl="0"/>
            <a:r>
              <a:rPr lang="ru-RU" dirty="0" err="1" smtClean="0"/>
              <a:t>Основне</a:t>
            </a:r>
            <a:r>
              <a:rPr lang="ru-RU" dirty="0" smtClean="0"/>
              <a:t> </a:t>
            </a:r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– </a:t>
            </a:r>
            <a:r>
              <a:rPr lang="ru-RU" dirty="0" err="1" smtClean="0"/>
              <a:t>вдосконалене</a:t>
            </a:r>
            <a:r>
              <a:rPr lang="ru-RU" dirty="0" smtClean="0"/>
              <a:t> рубило, скребло, </a:t>
            </a:r>
            <a:r>
              <a:rPr lang="ru-RU" dirty="0" err="1" smtClean="0"/>
              <a:t>гостроконечники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ІІІ. </a:t>
            </a:r>
            <a:r>
              <a:rPr lang="ru-RU" b="1" dirty="0" err="1" smtClean="0">
                <a:solidFill>
                  <a:srgbClr val="C00000"/>
                </a:solidFill>
              </a:rPr>
              <a:t>Неоліт</a:t>
            </a:r>
            <a:r>
              <a:rPr lang="ru-RU" b="1" dirty="0" smtClean="0">
                <a:solidFill>
                  <a:srgbClr val="C00000"/>
                </a:solidFill>
              </a:rPr>
              <a:t> (</a:t>
            </a:r>
            <a:r>
              <a:rPr lang="ru-RU" b="1" dirty="0" err="1" smtClean="0">
                <a:solidFill>
                  <a:srgbClr val="C00000"/>
                </a:solidFill>
              </a:rPr>
              <a:t>новий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кам’яний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вік</a:t>
            </a:r>
            <a:r>
              <a:rPr lang="ru-RU" b="1" dirty="0" smtClean="0">
                <a:solidFill>
                  <a:srgbClr val="C00000"/>
                </a:solidFill>
              </a:rPr>
              <a:t>) </a:t>
            </a:r>
            <a:r>
              <a:rPr lang="ru-RU" b="1" dirty="0" err="1" smtClean="0">
                <a:solidFill>
                  <a:srgbClr val="C00000"/>
                </a:solidFill>
              </a:rPr>
              <a:t>тривав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від</a:t>
            </a:r>
            <a:r>
              <a:rPr lang="ru-RU" b="1" dirty="0" smtClean="0">
                <a:solidFill>
                  <a:srgbClr val="C00000"/>
                </a:solidFill>
              </a:rPr>
              <a:t> VI до IV тис. р. до н.е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i="1" dirty="0" smtClean="0"/>
              <a:t> </a:t>
            </a:r>
            <a:r>
              <a:rPr lang="ru-RU" sz="3300" dirty="0" smtClean="0">
                <a:latin typeface="+mj-lt"/>
              </a:rPr>
              <a:t>За </a:t>
            </a:r>
            <a:r>
              <a:rPr lang="ru-RU" sz="3300" dirty="0" err="1" smtClean="0">
                <a:latin typeface="+mj-lt"/>
              </a:rPr>
              <a:t>часів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неоліту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відбувається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неолітична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революція</a:t>
            </a:r>
            <a:r>
              <a:rPr lang="ru-RU" sz="3300" dirty="0" smtClean="0">
                <a:latin typeface="+mj-lt"/>
              </a:rPr>
              <a:t>.</a:t>
            </a:r>
          </a:p>
          <a:p>
            <a:r>
              <a:rPr lang="ru-RU" sz="3300" i="1" dirty="0" smtClean="0">
                <a:latin typeface="+mj-lt"/>
              </a:rPr>
              <a:t> </a:t>
            </a:r>
            <a:r>
              <a:rPr lang="ru-RU" sz="3300" b="1" dirty="0" err="1" smtClean="0">
                <a:latin typeface="+mj-lt"/>
              </a:rPr>
              <a:t>Неолітична</a:t>
            </a:r>
            <a:r>
              <a:rPr lang="ru-RU" sz="3300" b="1" dirty="0" smtClean="0">
                <a:latin typeface="+mj-lt"/>
              </a:rPr>
              <a:t> </a:t>
            </a:r>
            <a:r>
              <a:rPr lang="ru-RU" sz="3300" b="1" dirty="0" err="1" smtClean="0">
                <a:latin typeface="+mj-lt"/>
              </a:rPr>
              <a:t>революція</a:t>
            </a:r>
            <a:r>
              <a:rPr lang="ru-RU" sz="3300" dirty="0" smtClean="0">
                <a:latin typeface="+mj-lt"/>
              </a:rPr>
              <a:t> – </a:t>
            </a:r>
            <a:r>
              <a:rPr lang="ru-RU" sz="3300" dirty="0" err="1" smtClean="0">
                <a:latin typeface="+mj-lt"/>
              </a:rPr>
              <a:t>перехід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від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привласнюючого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господарства</a:t>
            </a:r>
            <a:r>
              <a:rPr lang="ru-RU" sz="3300" dirty="0" smtClean="0">
                <a:latin typeface="+mj-lt"/>
              </a:rPr>
              <a:t> до </a:t>
            </a:r>
            <a:r>
              <a:rPr lang="ru-RU" sz="3300" dirty="0" err="1" smtClean="0">
                <a:latin typeface="+mj-lt"/>
              </a:rPr>
              <a:t>відтворюючого</a:t>
            </a:r>
            <a:r>
              <a:rPr lang="ru-RU" sz="3300" dirty="0" smtClean="0">
                <a:latin typeface="+mj-lt"/>
              </a:rPr>
              <a:t>.</a:t>
            </a:r>
          </a:p>
          <a:p>
            <a:r>
              <a:rPr lang="ru-RU" sz="3300" i="1" dirty="0" smtClean="0">
                <a:latin typeface="+mj-lt"/>
              </a:rPr>
              <a:t> </a:t>
            </a:r>
            <a:r>
              <a:rPr lang="ru-RU" sz="3300" b="1" dirty="0" err="1" smtClean="0">
                <a:latin typeface="+mj-lt"/>
              </a:rPr>
              <a:t>Відтворююче</a:t>
            </a:r>
            <a:r>
              <a:rPr lang="ru-RU" sz="3300" b="1" dirty="0" smtClean="0">
                <a:latin typeface="+mj-lt"/>
              </a:rPr>
              <a:t> </a:t>
            </a:r>
            <a:r>
              <a:rPr lang="ru-RU" sz="3300" b="1" dirty="0" err="1" smtClean="0">
                <a:latin typeface="+mj-lt"/>
              </a:rPr>
              <a:t>господарство</a:t>
            </a:r>
            <a:r>
              <a:rPr lang="ru-RU" sz="3300" dirty="0" smtClean="0">
                <a:latin typeface="+mj-lt"/>
              </a:rPr>
              <a:t> – </a:t>
            </a:r>
            <a:r>
              <a:rPr lang="ru-RU" sz="3300" dirty="0" err="1" smtClean="0">
                <a:latin typeface="+mj-lt"/>
              </a:rPr>
              <a:t>землеробство</a:t>
            </a:r>
            <a:r>
              <a:rPr lang="ru-RU" sz="3300" dirty="0" smtClean="0">
                <a:latin typeface="+mj-lt"/>
              </a:rPr>
              <a:t>, </a:t>
            </a:r>
            <a:r>
              <a:rPr lang="ru-RU" sz="3300" dirty="0" err="1" smtClean="0">
                <a:latin typeface="+mj-lt"/>
              </a:rPr>
              <a:t>скотарство</a:t>
            </a:r>
            <a:r>
              <a:rPr lang="ru-RU" sz="3300" dirty="0" smtClean="0">
                <a:latin typeface="+mj-lt"/>
              </a:rPr>
              <a:t>.</a:t>
            </a:r>
          </a:p>
          <a:p>
            <a:r>
              <a:rPr lang="ru-RU" sz="3300" b="1" dirty="0" err="1" smtClean="0">
                <a:latin typeface="+mj-lt"/>
              </a:rPr>
              <a:t>Риси</a:t>
            </a:r>
            <a:r>
              <a:rPr lang="ru-RU" sz="3300" b="1" dirty="0" smtClean="0">
                <a:latin typeface="+mj-lt"/>
              </a:rPr>
              <a:t> </a:t>
            </a:r>
            <a:r>
              <a:rPr lang="ru-RU" sz="3300" b="1" dirty="0" err="1" smtClean="0">
                <a:latin typeface="+mj-lt"/>
              </a:rPr>
              <a:t>неолітичної</a:t>
            </a:r>
            <a:r>
              <a:rPr lang="ru-RU" sz="3300" b="1" dirty="0" smtClean="0">
                <a:latin typeface="+mj-lt"/>
              </a:rPr>
              <a:t> </a:t>
            </a:r>
            <a:r>
              <a:rPr lang="ru-RU" sz="3300" b="1" dirty="0" err="1" smtClean="0">
                <a:latin typeface="+mj-lt"/>
              </a:rPr>
              <a:t>революції</a:t>
            </a:r>
            <a:r>
              <a:rPr lang="ru-RU" sz="3300" b="1" dirty="0" smtClean="0">
                <a:latin typeface="+mj-lt"/>
              </a:rPr>
              <a:t>: </a:t>
            </a:r>
            <a:endParaRPr lang="ru-RU" sz="3300" dirty="0" smtClean="0">
              <a:latin typeface="+mj-lt"/>
            </a:endParaRPr>
          </a:p>
          <a:p>
            <a:pPr lvl="0"/>
            <a:r>
              <a:rPr lang="ru-RU" sz="3300" u="sng" dirty="0" err="1" smtClean="0">
                <a:latin typeface="+mj-lt"/>
              </a:rPr>
              <a:t>Винайдення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і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поширення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якісно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нових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способів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виготовлення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знарядь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праці</a:t>
            </a:r>
            <a:r>
              <a:rPr lang="ru-RU" sz="3300" u="sng" dirty="0" smtClean="0">
                <a:latin typeface="+mj-lt"/>
              </a:rPr>
              <a:t> (</a:t>
            </a:r>
            <a:r>
              <a:rPr lang="ru-RU" sz="3300" u="sng" dirty="0" err="1" smtClean="0">
                <a:latin typeface="+mj-lt"/>
              </a:rPr>
              <a:t>шліфування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пиляння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свердління</a:t>
            </a:r>
            <a:r>
              <a:rPr lang="ru-RU" sz="3300" u="sng" dirty="0" smtClean="0">
                <a:latin typeface="+mj-lt"/>
              </a:rPr>
              <a:t>).</a:t>
            </a:r>
            <a:endParaRPr lang="ru-RU" sz="3300" dirty="0" smtClean="0">
              <a:latin typeface="+mj-lt"/>
            </a:endParaRPr>
          </a:p>
          <a:p>
            <a:pPr lvl="0"/>
            <a:r>
              <a:rPr lang="ru-RU" sz="3300" u="sng" dirty="0" err="1" smtClean="0">
                <a:latin typeface="+mj-lt"/>
              </a:rPr>
              <a:t>Виникнення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нових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видів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виробництва</a:t>
            </a:r>
            <a:r>
              <a:rPr lang="ru-RU" sz="3300" u="sng" dirty="0" smtClean="0">
                <a:latin typeface="+mj-lt"/>
              </a:rPr>
              <a:t> та </a:t>
            </a:r>
            <a:r>
              <a:rPr lang="ru-RU" sz="3300" u="sng" dirty="0" err="1" smtClean="0">
                <a:latin typeface="+mj-lt"/>
              </a:rPr>
              <a:t>виготовлення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штучних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продуктів</a:t>
            </a:r>
            <a:r>
              <a:rPr lang="ru-RU" sz="3300" u="sng" dirty="0" smtClean="0">
                <a:latin typeface="+mj-lt"/>
              </a:rPr>
              <a:t> (гончарство, </a:t>
            </a:r>
            <a:r>
              <a:rPr lang="ru-RU" sz="3300" u="sng" dirty="0" err="1" smtClean="0">
                <a:latin typeface="+mj-lt"/>
              </a:rPr>
              <a:t>керамічний</a:t>
            </a:r>
            <a:r>
              <a:rPr lang="ru-RU" sz="3300" u="sng" dirty="0" smtClean="0">
                <a:latin typeface="+mj-lt"/>
              </a:rPr>
              <a:t> посуд, </a:t>
            </a:r>
            <a:r>
              <a:rPr lang="ru-RU" sz="3300" u="sng" dirty="0" err="1" smtClean="0">
                <a:latin typeface="+mj-lt"/>
              </a:rPr>
              <a:t>прядіння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ткацтво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винайдення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першого</a:t>
            </a:r>
            <a:r>
              <a:rPr lang="ru-RU" sz="3300" u="sng" dirty="0" smtClean="0">
                <a:latin typeface="+mj-lt"/>
              </a:rPr>
              <a:t> маленького колеса для </a:t>
            </a:r>
            <a:r>
              <a:rPr lang="ru-RU" sz="3300" u="sng" dirty="0" err="1" smtClean="0">
                <a:latin typeface="+mj-lt"/>
              </a:rPr>
              <a:t>прядіння</a:t>
            </a:r>
            <a:r>
              <a:rPr lang="ru-RU" sz="3300" u="sng" dirty="0" smtClean="0">
                <a:latin typeface="+mj-lt"/>
              </a:rPr>
              <a:t>).</a:t>
            </a:r>
            <a:endParaRPr lang="ru-RU" sz="3300" dirty="0" smtClean="0">
              <a:latin typeface="+mj-lt"/>
            </a:endParaRPr>
          </a:p>
          <a:p>
            <a:pPr lvl="0"/>
            <a:r>
              <a:rPr lang="ru-RU" sz="3300" u="sng" dirty="0" err="1" smtClean="0">
                <a:latin typeface="+mj-lt"/>
              </a:rPr>
              <a:t>Перехід</a:t>
            </a:r>
            <a:r>
              <a:rPr lang="ru-RU" sz="3300" u="sng" dirty="0" smtClean="0">
                <a:latin typeface="+mj-lt"/>
              </a:rPr>
              <a:t> до </a:t>
            </a:r>
            <a:r>
              <a:rPr lang="ru-RU" sz="3300" u="sng" dirty="0" err="1" smtClean="0">
                <a:latin typeface="+mj-lt"/>
              </a:rPr>
              <a:t>осілого</a:t>
            </a:r>
            <a:r>
              <a:rPr lang="ru-RU" sz="3300" u="sng" dirty="0" smtClean="0">
                <a:latin typeface="+mj-lt"/>
              </a:rPr>
              <a:t> способу </a:t>
            </a:r>
            <a:r>
              <a:rPr lang="ru-RU" sz="3300" u="sng" dirty="0" err="1" smtClean="0">
                <a:latin typeface="+mj-lt"/>
              </a:rPr>
              <a:t>життя</a:t>
            </a:r>
            <a:r>
              <a:rPr lang="ru-RU" sz="3300" u="sng" dirty="0" smtClean="0">
                <a:latin typeface="+mj-lt"/>
              </a:rPr>
              <a:t>.</a:t>
            </a:r>
            <a:endParaRPr lang="ru-RU" sz="3300" dirty="0" smtClean="0">
              <a:latin typeface="+mj-lt"/>
            </a:endParaRPr>
          </a:p>
          <a:p>
            <a:r>
              <a:rPr lang="ru-RU" sz="3300" u="sng" dirty="0" err="1" smtClean="0">
                <a:latin typeface="+mj-lt"/>
              </a:rPr>
              <a:t>Активне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формування</a:t>
            </a:r>
            <a:r>
              <a:rPr lang="ru-RU" sz="3300" u="sng" dirty="0" smtClean="0">
                <a:latin typeface="+mj-lt"/>
              </a:rPr>
              <a:t> стад </a:t>
            </a:r>
            <a:r>
              <a:rPr lang="ru-RU" sz="3300" u="sng" dirty="0" err="1" smtClean="0">
                <a:latin typeface="+mj-lt"/>
              </a:rPr>
              <a:t>свійських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тварин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використання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їх</a:t>
            </a:r>
            <a:r>
              <a:rPr lang="ru-RU" sz="3300" u="sng" dirty="0" smtClean="0">
                <a:latin typeface="+mj-lt"/>
              </a:rPr>
              <a:t> як </a:t>
            </a:r>
            <a:r>
              <a:rPr lang="ru-RU" sz="3300" u="sng" dirty="0" err="1" smtClean="0">
                <a:latin typeface="+mj-lt"/>
              </a:rPr>
              <a:t>тяглової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сили</a:t>
            </a:r>
            <a:r>
              <a:rPr lang="ru-RU" sz="3300" u="sng" dirty="0" smtClean="0">
                <a:latin typeface="+mj-lt"/>
              </a:rPr>
              <a:t> (</a:t>
            </a:r>
            <a:r>
              <a:rPr lang="ru-RU" sz="3300" u="sng" dirty="0" err="1" smtClean="0">
                <a:latin typeface="+mj-lt"/>
              </a:rPr>
              <a:t>бики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свині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кози</a:t>
            </a:r>
            <a:r>
              <a:rPr lang="ru-RU" sz="3300" u="sng" dirty="0" smtClean="0">
                <a:latin typeface="+mj-lt"/>
              </a:rPr>
              <a:t>, </a:t>
            </a:r>
            <a:r>
              <a:rPr lang="ru-RU" sz="3300" u="sng" dirty="0" err="1" smtClean="0">
                <a:latin typeface="+mj-lt"/>
              </a:rPr>
              <a:t>вівці</a:t>
            </a:r>
            <a:r>
              <a:rPr lang="ru-RU" sz="3300" u="sng" dirty="0" smtClean="0">
                <a:latin typeface="+mj-lt"/>
              </a:rPr>
              <a:t>).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Усі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свійські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тварини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сучасності</a:t>
            </a:r>
            <a:r>
              <a:rPr lang="ru-RU" sz="3300" dirty="0" smtClean="0">
                <a:latin typeface="+mj-lt"/>
              </a:rPr>
              <a:t> (</a:t>
            </a:r>
            <a:r>
              <a:rPr lang="ru-RU" sz="3300" dirty="0" err="1" smtClean="0">
                <a:latin typeface="+mj-lt"/>
              </a:rPr>
              <a:t>окрім</a:t>
            </a:r>
            <a:r>
              <a:rPr lang="ru-RU" sz="3300" dirty="0" smtClean="0">
                <a:latin typeface="+mj-lt"/>
              </a:rPr>
              <a:t> коня, </a:t>
            </a:r>
            <a:r>
              <a:rPr lang="ru-RU" sz="3300" dirty="0" err="1" smtClean="0">
                <a:latin typeface="+mj-lt"/>
              </a:rPr>
              <a:t>який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здобув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свій</a:t>
            </a:r>
            <a:r>
              <a:rPr lang="ru-RU" sz="3300" dirty="0" smtClean="0">
                <a:latin typeface="+mj-lt"/>
              </a:rPr>
              <a:t> «статус» у </a:t>
            </a:r>
            <a:r>
              <a:rPr lang="ru-RU" sz="3300" dirty="0" err="1" smtClean="0">
                <a:latin typeface="+mj-lt"/>
              </a:rPr>
              <a:t>мідному</a:t>
            </a:r>
            <a:r>
              <a:rPr lang="ru-RU" sz="3300" dirty="0" smtClean="0">
                <a:latin typeface="+mj-lt"/>
              </a:rPr>
              <a:t> </a:t>
            </a:r>
            <a:r>
              <a:rPr lang="ru-RU" sz="3300" dirty="0" err="1" smtClean="0">
                <a:latin typeface="+mj-lt"/>
              </a:rPr>
              <a:t>віці</a:t>
            </a:r>
            <a:r>
              <a:rPr lang="ru-RU" sz="3300" dirty="0" smtClean="0">
                <a:latin typeface="+mj-lt"/>
              </a:rPr>
              <a:t>) стали такими </a:t>
            </a:r>
            <a:r>
              <a:rPr lang="ru-RU" sz="3300" dirty="0" err="1" smtClean="0">
                <a:latin typeface="+mj-lt"/>
              </a:rPr>
              <a:t>під</a:t>
            </a:r>
            <a:r>
              <a:rPr lang="ru-RU" sz="3300" dirty="0" smtClean="0">
                <a:latin typeface="+mj-lt"/>
              </a:rPr>
              <a:t> час </a:t>
            </a:r>
            <a:r>
              <a:rPr lang="ru-RU" sz="3300" dirty="0" err="1" smtClean="0">
                <a:latin typeface="+mj-lt"/>
              </a:rPr>
              <a:t>неоліту</a:t>
            </a:r>
            <a:r>
              <a:rPr lang="ru-RU" sz="3300" dirty="0" smtClean="0">
                <a:latin typeface="+mj-lt"/>
              </a:rPr>
              <a:t>.</a:t>
            </a:r>
          </a:p>
          <a:p>
            <a:pPr lvl="0"/>
            <a:endParaRPr lang="ru-RU" sz="3300" dirty="0" smtClean="0">
              <a:latin typeface="+mj-lt"/>
            </a:endParaRPr>
          </a:p>
          <a:p>
            <a:pPr lvl="0"/>
            <a:r>
              <a:rPr lang="ru-RU" sz="3300" u="sng" dirty="0" err="1" smtClean="0">
                <a:latin typeface="+mj-lt"/>
              </a:rPr>
              <a:t>Зрушення</a:t>
            </a:r>
            <a:r>
              <a:rPr lang="ru-RU" sz="3300" u="sng" dirty="0" smtClean="0">
                <a:latin typeface="+mj-lt"/>
              </a:rPr>
              <a:t> у </a:t>
            </a:r>
            <a:r>
              <a:rPr lang="ru-RU" sz="3300" u="sng" dirty="0" err="1" smtClean="0">
                <a:latin typeface="+mj-lt"/>
              </a:rPr>
              <a:t>демографічній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сфері</a:t>
            </a:r>
            <a:r>
              <a:rPr lang="ru-RU" sz="3300" u="sng" dirty="0" smtClean="0">
                <a:latin typeface="+mj-lt"/>
              </a:rPr>
              <a:t> (</a:t>
            </a:r>
            <a:r>
              <a:rPr lang="ru-RU" sz="3300" u="sng" dirty="0" err="1" smtClean="0">
                <a:latin typeface="+mj-lt"/>
              </a:rPr>
              <a:t>збільшення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кількості</a:t>
            </a:r>
            <a:r>
              <a:rPr lang="ru-RU" sz="3300" u="sng" dirty="0" smtClean="0">
                <a:latin typeface="+mj-lt"/>
              </a:rPr>
              <a:t> </a:t>
            </a:r>
            <a:r>
              <a:rPr lang="ru-RU" sz="3300" u="sng" dirty="0" err="1" smtClean="0">
                <a:latin typeface="+mj-lt"/>
              </a:rPr>
              <a:t>населення</a:t>
            </a:r>
            <a:r>
              <a:rPr lang="ru-RU" sz="3300" u="sng" dirty="0" smtClean="0">
                <a:latin typeface="+mj-lt"/>
              </a:rPr>
              <a:t>).</a:t>
            </a:r>
            <a:endParaRPr lang="ru-RU" sz="3300" dirty="0" smtClean="0">
              <a:latin typeface="+mj-lt"/>
            </a:endParaRPr>
          </a:p>
          <a:p>
            <a:r>
              <a:rPr lang="ru-RU" u="sng" dirty="0" smtClean="0"/>
              <a:t> </a:t>
            </a:r>
            <a:r>
              <a:rPr lang="ru-RU" dirty="0" smtClean="0"/>
              <a:t> </a:t>
            </a:r>
            <a:r>
              <a:rPr lang="ru-RU" dirty="0" err="1" smtClean="0"/>
              <a:t>З’являються</a:t>
            </a:r>
            <a:r>
              <a:rPr lang="ru-RU" dirty="0" smtClean="0"/>
              <a:t> </a:t>
            </a:r>
            <a:r>
              <a:rPr lang="ru-RU" dirty="0" err="1" smtClean="0"/>
              <a:t>первинні</a:t>
            </a:r>
            <a:r>
              <a:rPr lang="ru-RU" dirty="0" smtClean="0"/>
              <a:t> засади </a:t>
            </a:r>
            <a:r>
              <a:rPr lang="ru-RU" dirty="0" err="1" smtClean="0"/>
              <a:t>родової</a:t>
            </a:r>
            <a:r>
              <a:rPr lang="ru-RU" dirty="0" smtClean="0"/>
              <a:t> </a:t>
            </a:r>
            <a:r>
              <a:rPr lang="ru-RU" dirty="0" err="1" smtClean="0"/>
              <a:t>влади</a:t>
            </a:r>
            <a:r>
              <a:rPr lang="ru-RU" dirty="0" smtClean="0"/>
              <a:t>, </a:t>
            </a:r>
            <a:r>
              <a:rPr lang="ru-RU" dirty="0" err="1" smtClean="0"/>
              <a:t>продовжує</a:t>
            </a:r>
            <a:r>
              <a:rPr lang="ru-RU" dirty="0" smtClean="0"/>
              <a:t> </a:t>
            </a:r>
            <a:r>
              <a:rPr lang="ru-RU" dirty="0" err="1" smtClean="0"/>
              <a:t>розвиватись</a:t>
            </a:r>
            <a:r>
              <a:rPr lang="ru-RU" dirty="0" smtClean="0"/>
              <a:t> </a:t>
            </a:r>
            <a:r>
              <a:rPr lang="ru-RU" dirty="0" err="1" smtClean="0"/>
              <a:t>релігія</a:t>
            </a:r>
            <a:r>
              <a:rPr lang="ru-RU" dirty="0" smtClean="0"/>
              <a:t>: </a:t>
            </a:r>
            <a:r>
              <a:rPr lang="ru-RU" dirty="0" err="1" smtClean="0"/>
              <a:t>примітивна</a:t>
            </a:r>
            <a:r>
              <a:rPr lang="ru-RU" dirty="0" smtClean="0"/>
              <a:t> </a:t>
            </a:r>
            <a:r>
              <a:rPr lang="ru-RU" dirty="0" err="1" smtClean="0"/>
              <a:t>магія</a:t>
            </a:r>
            <a:r>
              <a:rPr lang="ru-RU" dirty="0" smtClean="0"/>
              <a:t> </a:t>
            </a:r>
            <a:r>
              <a:rPr lang="ru-RU" dirty="0" err="1" smtClean="0"/>
              <a:t>поступається</a:t>
            </a:r>
            <a:r>
              <a:rPr lang="ru-RU" dirty="0" smtClean="0"/>
              <a:t> </a:t>
            </a:r>
            <a:r>
              <a:rPr lang="ru-RU" dirty="0" err="1" smtClean="0"/>
              <a:t>професійним</a:t>
            </a:r>
            <a:r>
              <a:rPr lang="ru-RU" dirty="0" smtClean="0"/>
              <a:t> культам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ІV. </a:t>
            </a:r>
            <a:r>
              <a:rPr lang="ru-RU" b="1" u="sng" dirty="0" err="1" smtClean="0">
                <a:solidFill>
                  <a:srgbClr val="C00000"/>
                </a:solidFill>
              </a:rPr>
              <a:t>Енеоліт</a:t>
            </a:r>
            <a:r>
              <a:rPr lang="ru-RU" b="1" u="sng" dirty="0" smtClean="0">
                <a:solidFill>
                  <a:srgbClr val="C00000"/>
                </a:solidFill>
              </a:rPr>
              <a:t> (</a:t>
            </a:r>
            <a:r>
              <a:rPr lang="ru-RU" b="1" u="sng" dirty="0" err="1" smtClean="0">
                <a:solidFill>
                  <a:srgbClr val="C00000"/>
                </a:solidFill>
              </a:rPr>
              <a:t>мідно-кам’яний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</a:rPr>
              <a:t>вік</a:t>
            </a:r>
            <a:r>
              <a:rPr lang="ru-RU" b="1" u="sng" dirty="0" smtClean="0">
                <a:solidFill>
                  <a:srgbClr val="C00000"/>
                </a:solidFill>
              </a:rPr>
              <a:t>) </a:t>
            </a:r>
            <a:r>
              <a:rPr lang="ru-RU" b="1" u="sng" dirty="0" err="1" smtClean="0">
                <a:solidFill>
                  <a:srgbClr val="C00000"/>
                </a:solidFill>
              </a:rPr>
              <a:t>тривав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</a:rPr>
              <a:t>від</a:t>
            </a:r>
            <a:r>
              <a:rPr lang="ru-RU" b="1" u="sng" dirty="0" smtClean="0">
                <a:solidFill>
                  <a:srgbClr val="C00000"/>
                </a:solidFill>
              </a:rPr>
              <a:t> IV до</a:t>
            </a:r>
            <a:r>
              <a:rPr lang="ru-RU" u="sng" dirty="0" smtClean="0">
                <a:solidFill>
                  <a:srgbClr val="C00000"/>
                </a:solidFill>
              </a:rPr>
              <a:t> </a:t>
            </a:r>
            <a:r>
              <a:rPr lang="ru-RU" b="1" u="sng" dirty="0" smtClean="0">
                <a:solidFill>
                  <a:srgbClr val="C00000"/>
                </a:solidFill>
              </a:rPr>
              <a:t>III тис. р. до н.е.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100" b="1" u="sng" dirty="0" err="1" smtClean="0">
                <a:latin typeface="+mj-lt"/>
              </a:rPr>
              <a:t>Енеоліт</a:t>
            </a:r>
            <a:r>
              <a:rPr lang="ru-RU" sz="3100" u="sng" dirty="0" smtClean="0">
                <a:latin typeface="+mj-lt"/>
              </a:rPr>
              <a:t> – </a:t>
            </a:r>
            <a:r>
              <a:rPr lang="ru-RU" sz="3100" u="sng" dirty="0" err="1" smtClean="0">
                <a:latin typeface="+mj-lt"/>
              </a:rPr>
              <a:t>це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перехідний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період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від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кам’яного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віку</a:t>
            </a:r>
            <a:r>
              <a:rPr lang="ru-RU" sz="3100" u="sng" dirty="0" smtClean="0">
                <a:latin typeface="+mj-lt"/>
              </a:rPr>
              <a:t> до </a:t>
            </a:r>
            <a:r>
              <a:rPr lang="ru-RU" sz="3100" u="sng" dirty="0" err="1" smtClean="0">
                <a:latin typeface="+mj-lt"/>
              </a:rPr>
              <a:t>епохи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металів</a:t>
            </a:r>
            <a:r>
              <a:rPr lang="ru-RU" sz="3100" u="sng" dirty="0" smtClean="0">
                <a:latin typeface="+mj-lt"/>
              </a:rPr>
              <a:t>. </a:t>
            </a:r>
            <a:r>
              <a:rPr lang="ru-RU" sz="3100" u="sng" dirty="0" err="1" smtClean="0">
                <a:latin typeface="+mj-lt"/>
              </a:rPr>
              <a:t>Серед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знарядь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праці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з’являються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вироби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з</a:t>
            </a:r>
            <a:r>
              <a:rPr lang="ru-RU" sz="3100" u="sng" dirty="0" smtClean="0">
                <a:latin typeface="+mj-lt"/>
              </a:rPr>
              <a:t> </a:t>
            </a:r>
            <a:r>
              <a:rPr lang="ru-RU" sz="3100" u="sng" dirty="0" err="1" smtClean="0">
                <a:latin typeface="+mj-lt"/>
              </a:rPr>
              <a:t>міді</a:t>
            </a:r>
            <a:r>
              <a:rPr lang="ru-RU" sz="3100" u="sng" dirty="0" smtClean="0">
                <a:latin typeface="+mj-lt"/>
              </a:rPr>
              <a:t>, золота.</a:t>
            </a:r>
          </a:p>
          <a:p>
            <a:r>
              <a:rPr lang="ru-RU" sz="3100" dirty="0" smtClean="0">
                <a:latin typeface="+mj-lt"/>
              </a:rPr>
              <a:t>. </a:t>
            </a:r>
            <a:r>
              <a:rPr lang="ru-RU" sz="3100" dirty="0" err="1" smtClean="0">
                <a:latin typeface="+mj-lt"/>
              </a:rPr>
              <a:t>Зростає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продуктивність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праці</a:t>
            </a:r>
            <a:r>
              <a:rPr lang="ru-RU" sz="3100" dirty="0" smtClean="0">
                <a:latin typeface="+mj-lt"/>
              </a:rPr>
              <a:t>, </a:t>
            </a:r>
            <a:r>
              <a:rPr lang="ru-RU" sz="3100" dirty="0" err="1" smtClean="0">
                <a:latin typeface="+mj-lt"/>
              </a:rPr>
              <a:t>починається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торгівля</a:t>
            </a:r>
            <a:r>
              <a:rPr lang="ru-RU" sz="3100" dirty="0" smtClean="0">
                <a:latin typeface="+mj-lt"/>
              </a:rPr>
              <a:t> та </a:t>
            </a:r>
            <a:r>
              <a:rPr lang="ru-RU" sz="3100" dirty="0" err="1" smtClean="0">
                <a:latin typeface="+mj-lt"/>
              </a:rPr>
              <a:t>обмін</a:t>
            </a:r>
            <a:r>
              <a:rPr lang="ru-RU" sz="3100" dirty="0" smtClean="0">
                <a:latin typeface="+mj-lt"/>
              </a:rPr>
              <a:t>. Через </a:t>
            </a:r>
            <a:r>
              <a:rPr lang="ru-RU" sz="3100" dirty="0" err="1" smtClean="0">
                <a:latin typeface="+mj-lt"/>
              </a:rPr>
              <a:t>це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з’являється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певне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майнове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розшарування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суспільства</a:t>
            </a:r>
            <a:r>
              <a:rPr lang="ru-RU" sz="3100" dirty="0" smtClean="0">
                <a:latin typeface="+mj-lt"/>
              </a:rPr>
              <a:t>. </a:t>
            </a:r>
            <a:r>
              <a:rPr lang="ru-RU" sz="3100" dirty="0" err="1" smtClean="0">
                <a:latin typeface="+mj-lt"/>
              </a:rPr>
              <a:t>Використовується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поділ</a:t>
            </a:r>
            <a:r>
              <a:rPr lang="ru-RU" sz="3100" dirty="0" smtClean="0">
                <a:latin typeface="+mj-lt"/>
              </a:rPr>
              <a:t> </a:t>
            </a:r>
            <a:r>
              <a:rPr lang="ru-RU" sz="3100" dirty="0" err="1" smtClean="0">
                <a:latin typeface="+mj-lt"/>
              </a:rPr>
              <a:t>праці</a:t>
            </a:r>
            <a:r>
              <a:rPr lang="ru-RU" sz="3100" dirty="0" smtClean="0">
                <a:latin typeface="+mj-lt"/>
              </a:rPr>
              <a:t>, </a:t>
            </a:r>
            <a:r>
              <a:rPr lang="ru-RU" sz="3100" dirty="0" err="1" smtClean="0">
                <a:latin typeface="+mj-lt"/>
              </a:rPr>
              <a:t>первісні</a:t>
            </a:r>
            <a:r>
              <a:rPr lang="ru-RU" sz="3100" dirty="0" smtClean="0">
                <a:latin typeface="+mj-lt"/>
              </a:rPr>
              <a:t> люди </a:t>
            </a:r>
            <a:r>
              <a:rPr lang="ru-RU" sz="3100" dirty="0" err="1" smtClean="0">
                <a:latin typeface="+mj-lt"/>
              </a:rPr>
              <a:t>приручають</a:t>
            </a:r>
            <a:r>
              <a:rPr lang="ru-RU" sz="3100" dirty="0" smtClean="0">
                <a:latin typeface="+mj-lt"/>
              </a:rPr>
              <a:t> коня.</a:t>
            </a:r>
            <a:endParaRPr lang="ru-RU" dirty="0" smtClean="0"/>
          </a:p>
          <a:p>
            <a:r>
              <a:rPr lang="ru-RU" u="sng" dirty="0" smtClean="0"/>
              <a:t>У </a:t>
            </a:r>
            <a:r>
              <a:rPr lang="ru-RU" u="sng" dirty="0" err="1" smtClean="0"/>
              <a:t>період</a:t>
            </a:r>
            <a:r>
              <a:rPr lang="ru-RU" u="sng" dirty="0" smtClean="0"/>
              <a:t> </a:t>
            </a:r>
            <a:r>
              <a:rPr lang="ru-RU" u="sng" dirty="0" err="1" smtClean="0"/>
              <a:t>енеоліту</a:t>
            </a:r>
            <a:r>
              <a:rPr lang="ru-RU" u="sng" dirty="0" smtClean="0"/>
              <a:t> в </a:t>
            </a:r>
            <a:r>
              <a:rPr lang="ru-RU" u="sng" dirty="0" err="1" smtClean="0"/>
              <a:t>Україні</a:t>
            </a:r>
            <a:r>
              <a:rPr lang="ru-RU" u="sng" dirty="0" smtClean="0"/>
              <a:t> проживали племена </a:t>
            </a:r>
            <a:r>
              <a:rPr lang="ru-RU" b="1" u="sng" dirty="0" err="1" smtClean="0"/>
              <a:t>Трипільської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культури</a:t>
            </a:r>
            <a:r>
              <a:rPr lang="ru-RU" b="1" u="sng" dirty="0" smtClean="0"/>
              <a:t>.</a:t>
            </a:r>
            <a:r>
              <a:rPr lang="ru-RU" u="sng" dirty="0" smtClean="0"/>
              <a:t> </a:t>
            </a:r>
            <a:r>
              <a:rPr lang="ru-RU" u="sng" dirty="0" err="1" smtClean="0"/>
              <a:t>Назва</a:t>
            </a:r>
            <a:r>
              <a:rPr lang="ru-RU" u="sng" dirty="0" smtClean="0"/>
              <a:t> </a:t>
            </a:r>
            <a:r>
              <a:rPr lang="ru-RU" u="sng" dirty="0" err="1" smtClean="0"/>
              <a:t>трипільської</a:t>
            </a:r>
            <a:r>
              <a:rPr lang="ru-RU" u="sng" dirty="0" smtClean="0"/>
              <a:t> </a:t>
            </a:r>
            <a:r>
              <a:rPr lang="ru-RU" u="sng" dirty="0" err="1" smtClean="0"/>
              <a:t>культури</a:t>
            </a:r>
            <a:r>
              <a:rPr lang="ru-RU" u="sng" dirty="0" smtClean="0"/>
              <a:t> походить </a:t>
            </a:r>
            <a:r>
              <a:rPr lang="ru-RU" u="sng" dirty="0" err="1" smtClean="0"/>
              <a:t>від</a:t>
            </a:r>
            <a:r>
              <a:rPr lang="ru-RU" u="sng" dirty="0" smtClean="0"/>
              <a:t> с. </a:t>
            </a:r>
            <a:r>
              <a:rPr lang="ru-RU" u="sng" dirty="0" err="1" smtClean="0"/>
              <a:t>Трипілля</a:t>
            </a:r>
            <a:r>
              <a:rPr lang="ru-RU" u="sng" dirty="0" smtClean="0"/>
              <a:t> на </a:t>
            </a:r>
            <a:r>
              <a:rPr lang="ru-RU" u="sng" dirty="0" err="1" smtClean="0"/>
              <a:t>Київщині</a:t>
            </a:r>
            <a:r>
              <a:rPr lang="ru-RU" u="sng" dirty="0" smtClean="0"/>
              <a:t>, </a:t>
            </a:r>
            <a:r>
              <a:rPr lang="ru-RU" u="sng" dirty="0" err="1" smtClean="0"/>
              <a:t>поряд</a:t>
            </a:r>
            <a:r>
              <a:rPr lang="ru-RU" u="sng" dirty="0" smtClean="0"/>
              <a:t> </a:t>
            </a:r>
            <a:r>
              <a:rPr lang="ru-RU" u="sng" dirty="0" err="1" smtClean="0"/>
              <a:t>з</a:t>
            </a:r>
            <a:r>
              <a:rPr lang="ru-RU" u="sng" dirty="0" smtClean="0"/>
              <a:t> </a:t>
            </a:r>
            <a:r>
              <a:rPr lang="ru-RU" u="sng" dirty="0" err="1" smtClean="0"/>
              <a:t>яким</a:t>
            </a:r>
            <a:r>
              <a:rPr lang="ru-RU" u="sng" dirty="0" smtClean="0"/>
              <a:t> археолог </a:t>
            </a:r>
            <a:r>
              <a:rPr lang="ru-RU" b="1" u="sng" dirty="0" err="1" smtClean="0"/>
              <a:t>В.Хвойко</a:t>
            </a:r>
            <a:r>
              <a:rPr lang="ru-RU" u="sng" dirty="0" smtClean="0"/>
              <a:t> у </a:t>
            </a:r>
            <a:r>
              <a:rPr lang="ru-RU" b="1" u="sng" dirty="0" smtClean="0"/>
              <a:t>1896 р</a:t>
            </a:r>
            <a:r>
              <a:rPr lang="ru-RU" u="sng" dirty="0" smtClean="0"/>
              <a:t>. </a:t>
            </a:r>
            <a:r>
              <a:rPr lang="ru-RU" u="sng" dirty="0" err="1" smtClean="0"/>
              <a:t>виявив</a:t>
            </a:r>
            <a:r>
              <a:rPr lang="ru-RU" u="sng" dirty="0" smtClean="0"/>
              <a:t> </a:t>
            </a:r>
            <a:r>
              <a:rPr lang="ru-RU" u="sng" dirty="0" err="1" smtClean="0"/>
              <a:t>перші</a:t>
            </a:r>
            <a:r>
              <a:rPr lang="ru-RU" u="sng" dirty="0" smtClean="0"/>
              <a:t> </a:t>
            </a:r>
            <a:r>
              <a:rPr lang="ru-RU" u="sng" dirty="0" err="1" smtClean="0"/>
              <a:t>пам’ятки</a:t>
            </a:r>
            <a:r>
              <a:rPr lang="ru-RU" u="sng" dirty="0" smtClean="0"/>
              <a:t> </a:t>
            </a:r>
            <a:r>
              <a:rPr lang="ru-RU" u="sng" dirty="0" err="1" smtClean="0"/>
              <a:t>цієї</a:t>
            </a:r>
            <a:r>
              <a:rPr lang="ru-RU" u="sng" dirty="0" smtClean="0"/>
              <a:t> </a:t>
            </a:r>
            <a:r>
              <a:rPr lang="ru-RU" u="sng" dirty="0" err="1" smtClean="0"/>
              <a:t>культури</a:t>
            </a:r>
            <a:r>
              <a:rPr lang="ru-RU" u="sng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u="sng" dirty="0" err="1" smtClean="0"/>
              <a:t>Трипільці</a:t>
            </a:r>
            <a:r>
              <a:rPr lang="ru-RU" u="sng" dirty="0" smtClean="0"/>
              <a:t> проживали у </a:t>
            </a:r>
            <a:r>
              <a:rPr lang="ru-RU" b="1" u="sng" dirty="0" smtClean="0"/>
              <a:t>IV–III</a:t>
            </a:r>
            <a:r>
              <a:rPr lang="ru-RU" u="sng" dirty="0" smtClean="0"/>
              <a:t> </a:t>
            </a:r>
            <a:r>
              <a:rPr lang="ru-RU" b="1" u="sng" dirty="0" err="1" smtClean="0"/>
              <a:t>тисячоліття</a:t>
            </a:r>
            <a:r>
              <a:rPr lang="ru-RU" b="1" u="sng" dirty="0" smtClean="0"/>
              <a:t> до н.е.</a:t>
            </a:r>
            <a:r>
              <a:rPr lang="ru-RU" u="sng" dirty="0" smtClean="0"/>
              <a:t> на </a:t>
            </a:r>
            <a:r>
              <a:rPr lang="ru-RU" u="sng" dirty="0" err="1" smtClean="0"/>
              <a:t>території</a:t>
            </a:r>
            <a:r>
              <a:rPr lang="ru-RU" u="sng" dirty="0" smtClean="0"/>
              <a:t> </a:t>
            </a:r>
            <a:r>
              <a:rPr lang="ru-RU" u="sng" dirty="0" err="1" smtClean="0"/>
              <a:t>сучасної</a:t>
            </a:r>
            <a:r>
              <a:rPr lang="ru-RU" b="1" u="sng" dirty="0" err="1" smtClean="0"/>
              <a:t>Правобережної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України</a:t>
            </a:r>
            <a:r>
              <a:rPr lang="ru-RU" u="sng" dirty="0" smtClean="0"/>
              <a:t>, </a:t>
            </a:r>
            <a:r>
              <a:rPr lang="ru-RU" u="sng" dirty="0" err="1" smtClean="0"/>
              <a:t>Румунії</a:t>
            </a:r>
            <a:r>
              <a:rPr lang="ru-RU" u="sng" dirty="0" smtClean="0"/>
              <a:t>, </a:t>
            </a:r>
            <a:r>
              <a:rPr lang="ru-RU" u="sng" dirty="0" err="1" smtClean="0"/>
              <a:t>Молдови</a:t>
            </a:r>
            <a:r>
              <a:rPr lang="ru-RU" u="sng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u="sng" dirty="0" smtClean="0"/>
              <a:t> </a:t>
            </a:r>
            <a:r>
              <a:rPr lang="ru-RU" u="sng" dirty="0" err="1" smtClean="0"/>
              <a:t>Трипільці</a:t>
            </a:r>
            <a:r>
              <a:rPr lang="ru-RU" u="sng" dirty="0" smtClean="0"/>
              <a:t> </a:t>
            </a:r>
            <a:r>
              <a:rPr lang="ru-RU" u="sng" dirty="0" err="1" smtClean="0"/>
              <a:t>зникають</a:t>
            </a:r>
            <a:r>
              <a:rPr lang="ru-RU" u="sng" dirty="0" smtClean="0"/>
              <a:t> </a:t>
            </a:r>
            <a:r>
              <a:rPr lang="ru-RU" u="sng" dirty="0" err="1" smtClean="0"/>
              <a:t>унаслідок</a:t>
            </a:r>
            <a:r>
              <a:rPr lang="ru-RU" u="sng" dirty="0" smtClean="0"/>
              <a:t> </a:t>
            </a:r>
            <a:r>
              <a:rPr lang="ru-RU" u="sng" dirty="0" err="1" smtClean="0"/>
              <a:t>зміни</a:t>
            </a:r>
            <a:r>
              <a:rPr lang="ru-RU" u="sng" dirty="0" smtClean="0"/>
              <a:t> </a:t>
            </a:r>
            <a:r>
              <a:rPr lang="ru-RU" u="sng" dirty="0" err="1" smtClean="0"/>
              <a:t>клімату</a:t>
            </a:r>
            <a:r>
              <a:rPr lang="ru-RU" u="sng" dirty="0" smtClean="0"/>
              <a:t> (</a:t>
            </a:r>
            <a:r>
              <a:rPr lang="ru-RU" u="sng" dirty="0" err="1" smtClean="0"/>
              <a:t>клімат</a:t>
            </a:r>
            <a:r>
              <a:rPr lang="ru-RU" u="sng" dirty="0" smtClean="0"/>
              <a:t> </a:t>
            </a:r>
            <a:r>
              <a:rPr lang="ru-RU" u="sng" dirty="0" err="1" smtClean="0"/>
              <a:t>стає</a:t>
            </a:r>
            <a:r>
              <a:rPr lang="ru-RU" u="sng" dirty="0" smtClean="0"/>
              <a:t> </a:t>
            </a:r>
            <a:r>
              <a:rPr lang="ru-RU" u="sng" dirty="0" err="1" smtClean="0"/>
              <a:t>більш</a:t>
            </a:r>
            <a:r>
              <a:rPr lang="ru-RU" u="sng" dirty="0" smtClean="0"/>
              <a:t> </a:t>
            </a:r>
            <a:r>
              <a:rPr lang="ru-RU" u="sng" dirty="0" err="1" smtClean="0"/>
              <a:t>посушливим</a:t>
            </a:r>
            <a:r>
              <a:rPr lang="ru-RU" u="sng" dirty="0" smtClean="0"/>
              <a:t>) та </a:t>
            </a:r>
            <a:r>
              <a:rPr lang="ru-RU" u="sng" dirty="0" err="1" smtClean="0"/>
              <a:t>тиску</a:t>
            </a:r>
            <a:r>
              <a:rPr lang="ru-RU" u="sng" dirty="0" smtClean="0"/>
              <a:t> </a:t>
            </a:r>
            <a:r>
              <a:rPr lang="ru-RU" u="sng" dirty="0" err="1" smtClean="0"/>
              <a:t>степових</a:t>
            </a:r>
            <a:r>
              <a:rPr lang="ru-RU" u="sng" dirty="0" smtClean="0"/>
              <a:t> </a:t>
            </a:r>
            <a:r>
              <a:rPr lang="ru-RU" u="sng" dirty="0" err="1" smtClean="0"/>
              <a:t>скотарських</a:t>
            </a:r>
            <a:r>
              <a:rPr lang="ru-RU" u="sng" dirty="0" smtClean="0"/>
              <a:t> племен.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:\Users\Oksana\Desktop\pic6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583264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1512168" cy="193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u="sng" dirty="0" err="1" smtClean="0">
                <a:solidFill>
                  <a:srgbClr val="002060"/>
                </a:solidFill>
              </a:rPr>
              <a:t>Господарство</a:t>
            </a:r>
            <a:r>
              <a:rPr lang="ru-RU" b="1" u="sng" dirty="0" smtClean="0">
                <a:solidFill>
                  <a:srgbClr val="002060"/>
                </a:solidFill>
              </a:rPr>
              <a:t> </a:t>
            </a:r>
            <a:r>
              <a:rPr lang="ru-RU" b="1" u="sng" dirty="0" err="1" smtClean="0">
                <a:solidFill>
                  <a:srgbClr val="002060"/>
                </a:solidFill>
              </a:rPr>
              <a:t>трипільців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u="sng" dirty="0" err="1" smtClean="0">
                <a:solidFill>
                  <a:srgbClr val="002060"/>
                </a:solidFill>
              </a:rPr>
              <a:t>Трипільці</a:t>
            </a:r>
            <a:r>
              <a:rPr lang="ru-RU" u="sng" dirty="0" smtClean="0">
                <a:solidFill>
                  <a:srgbClr val="002060"/>
                </a:solidFill>
              </a:rPr>
              <a:t> – </a:t>
            </a:r>
            <a:r>
              <a:rPr lang="ru-RU" b="1" u="sng" dirty="0" err="1" smtClean="0">
                <a:solidFill>
                  <a:srgbClr val="002060"/>
                </a:solidFill>
              </a:rPr>
              <a:t>землеробські</a:t>
            </a:r>
            <a:r>
              <a:rPr lang="ru-RU" b="1" u="sng" dirty="0" smtClean="0">
                <a:solidFill>
                  <a:srgbClr val="002060"/>
                </a:solidFill>
              </a:rPr>
              <a:t> (</a:t>
            </a:r>
            <a:r>
              <a:rPr lang="ru-RU" b="1" u="sng" dirty="0" err="1" smtClean="0">
                <a:solidFill>
                  <a:srgbClr val="002060"/>
                </a:solidFill>
              </a:rPr>
              <a:t>хліборобські</a:t>
            </a:r>
            <a:r>
              <a:rPr lang="ru-RU" b="1" u="sng" dirty="0" smtClean="0">
                <a:solidFill>
                  <a:srgbClr val="002060"/>
                </a:solidFill>
              </a:rPr>
              <a:t>) племена</a:t>
            </a:r>
            <a:r>
              <a:rPr lang="ru-RU" u="sng" dirty="0" smtClean="0">
                <a:solidFill>
                  <a:srgbClr val="002060"/>
                </a:solidFill>
              </a:rPr>
              <a:t>. </a:t>
            </a:r>
            <a:r>
              <a:rPr lang="ru-RU" u="sng" dirty="0" err="1" smtClean="0">
                <a:solidFill>
                  <a:srgbClr val="002060"/>
                </a:solidFill>
              </a:rPr>
              <a:t>Займалися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екстенсивним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зерновим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землеробством</a:t>
            </a:r>
            <a:r>
              <a:rPr lang="ru-RU" u="sng" dirty="0" smtClean="0">
                <a:solidFill>
                  <a:srgbClr val="002060"/>
                </a:solidFill>
              </a:rPr>
              <a:t> та </a:t>
            </a:r>
            <a:r>
              <a:rPr lang="ru-RU" u="sng" dirty="0" err="1" smtClean="0">
                <a:solidFill>
                  <a:srgbClr val="002060"/>
                </a:solidFill>
              </a:rPr>
              <a:t>осілим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скотарством</a:t>
            </a:r>
            <a:r>
              <a:rPr lang="ru-RU" u="sng" dirty="0" smtClean="0">
                <a:solidFill>
                  <a:srgbClr val="002060"/>
                </a:solidFill>
              </a:rPr>
              <a:t>. </a:t>
            </a:r>
            <a:r>
              <a:rPr lang="ru-RU" u="sng" dirty="0" err="1" smtClean="0">
                <a:solidFill>
                  <a:srgbClr val="002060"/>
                </a:solidFill>
              </a:rPr>
              <a:t>Робили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керамічні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вироби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з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кольоровим</a:t>
            </a:r>
            <a:r>
              <a:rPr lang="ru-RU" u="sng" dirty="0" smtClean="0">
                <a:solidFill>
                  <a:srgbClr val="002060"/>
                </a:solidFill>
              </a:rPr>
              <a:t> орнаментом. </a:t>
            </a:r>
            <a:r>
              <a:rPr lang="ru-RU" u="sng" dirty="0" err="1" smtClean="0">
                <a:solidFill>
                  <a:srgbClr val="002060"/>
                </a:solidFill>
              </a:rPr>
              <a:t>Використовували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мідні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знаряддя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праці</a:t>
            </a:r>
            <a:r>
              <a:rPr lang="ru-RU" u="sng" dirty="0" smtClean="0">
                <a:solidFill>
                  <a:srgbClr val="002060"/>
                </a:solidFill>
              </a:rPr>
              <a:t>. </a:t>
            </a:r>
            <a:r>
              <a:rPr lang="ru-RU" u="sng" dirty="0" err="1" smtClean="0">
                <a:solidFill>
                  <a:srgbClr val="002060"/>
                </a:solidFill>
              </a:rPr>
              <a:t>Будували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великі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глиняні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одно-двоповерхові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будинки</a:t>
            </a:r>
            <a:r>
              <a:rPr lang="ru-RU" u="sng" dirty="0" smtClean="0">
                <a:solidFill>
                  <a:srgbClr val="002060"/>
                </a:solidFill>
              </a:rPr>
              <a:t> барачного типу. Жили великими </a:t>
            </a:r>
            <a:r>
              <a:rPr lang="ru-RU" u="sng" dirty="0" err="1" smtClean="0">
                <a:solidFill>
                  <a:srgbClr val="002060"/>
                </a:solidFill>
              </a:rPr>
              <a:t>поселеннями</a:t>
            </a:r>
            <a:r>
              <a:rPr lang="ru-RU" u="sng" dirty="0" smtClean="0">
                <a:solidFill>
                  <a:srgbClr val="002060"/>
                </a:solidFill>
              </a:rPr>
              <a:t> (15-20 тис. </a:t>
            </a:r>
            <a:r>
              <a:rPr lang="ru-RU" u="sng" dirty="0" err="1" smtClean="0">
                <a:solidFill>
                  <a:srgbClr val="002060"/>
                </a:solidFill>
              </a:rPr>
              <a:t>чол</a:t>
            </a:r>
            <a:r>
              <a:rPr lang="ru-RU" u="sng" dirty="0" smtClean="0">
                <a:solidFill>
                  <a:srgbClr val="002060"/>
                </a:solidFill>
              </a:rPr>
              <a:t>.).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b="1" u="sng" dirty="0" err="1" smtClean="0">
                <a:solidFill>
                  <a:srgbClr val="002060"/>
                </a:solidFill>
              </a:rPr>
              <a:t>Релігійні</a:t>
            </a:r>
            <a:r>
              <a:rPr lang="ru-RU" b="1" u="sng" dirty="0" smtClean="0">
                <a:solidFill>
                  <a:srgbClr val="002060"/>
                </a:solidFill>
              </a:rPr>
              <a:t> </a:t>
            </a:r>
            <a:r>
              <a:rPr lang="ru-RU" b="1" u="sng" dirty="0" err="1" smtClean="0">
                <a:solidFill>
                  <a:srgbClr val="002060"/>
                </a:solidFill>
              </a:rPr>
              <a:t>особливості</a:t>
            </a:r>
            <a:r>
              <a:rPr lang="ru-RU" b="1" u="sng" dirty="0" smtClean="0">
                <a:solidFill>
                  <a:srgbClr val="002060"/>
                </a:solidFill>
              </a:rPr>
              <a:t> </a:t>
            </a:r>
            <a:r>
              <a:rPr lang="ru-RU" b="1" u="sng" dirty="0" err="1" smtClean="0">
                <a:solidFill>
                  <a:srgbClr val="002060"/>
                </a:solidFill>
              </a:rPr>
              <a:t>трипільців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u="sng" dirty="0" err="1" smtClean="0">
                <a:solidFill>
                  <a:srgbClr val="002060"/>
                </a:solidFill>
              </a:rPr>
              <a:t>Трипільці</a:t>
            </a:r>
            <a:r>
              <a:rPr lang="ru-RU" u="sng" dirty="0" smtClean="0">
                <a:solidFill>
                  <a:srgbClr val="002060"/>
                </a:solidFill>
              </a:rPr>
              <a:t> </a:t>
            </a:r>
            <a:r>
              <a:rPr lang="ru-RU" u="sng" dirty="0" err="1" smtClean="0">
                <a:solidFill>
                  <a:srgbClr val="002060"/>
                </a:solidFill>
              </a:rPr>
              <a:t>були</a:t>
            </a:r>
            <a:r>
              <a:rPr lang="ru-RU" u="sng" dirty="0" smtClean="0">
                <a:solidFill>
                  <a:srgbClr val="002060"/>
                </a:solidFill>
              </a:rPr>
              <a:t> </a:t>
            </a:r>
            <a:r>
              <a:rPr lang="ru-RU" b="1" u="sng" dirty="0" err="1" smtClean="0">
                <a:solidFill>
                  <a:srgbClr val="002060"/>
                </a:solidFill>
              </a:rPr>
              <a:t>язичниками</a:t>
            </a:r>
            <a:r>
              <a:rPr lang="ru-RU" u="sng" dirty="0" smtClean="0">
                <a:solidFill>
                  <a:srgbClr val="002060"/>
                </a:solidFill>
              </a:rPr>
              <a:t>, </a:t>
            </a:r>
            <a:r>
              <a:rPr lang="ru-RU" u="sng" dirty="0" err="1" smtClean="0">
                <a:solidFill>
                  <a:srgbClr val="002060"/>
                </a:solidFill>
              </a:rPr>
              <a:t>поклонялися</a:t>
            </a:r>
            <a:r>
              <a:rPr lang="ru-RU" u="sng" dirty="0" smtClean="0">
                <a:solidFill>
                  <a:srgbClr val="002060"/>
                </a:solidFill>
              </a:rPr>
              <a:t> </a:t>
            </a:r>
            <a:r>
              <a:rPr lang="ru-RU" b="1" u="sng" dirty="0" err="1" smtClean="0">
                <a:solidFill>
                  <a:srgbClr val="002060"/>
                </a:solidFill>
              </a:rPr>
              <a:t>богині</a:t>
            </a:r>
            <a:r>
              <a:rPr lang="ru-RU" b="1" u="sng" dirty="0" smtClean="0">
                <a:solidFill>
                  <a:srgbClr val="002060"/>
                </a:solidFill>
              </a:rPr>
              <a:t> </a:t>
            </a:r>
            <a:r>
              <a:rPr lang="ru-RU" b="1" u="sng" dirty="0" err="1" smtClean="0">
                <a:solidFill>
                  <a:srgbClr val="002060"/>
                </a:solidFill>
              </a:rPr>
              <a:t>родючості</a:t>
            </a:r>
            <a:r>
              <a:rPr lang="ru-RU" u="sng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32769" name="Picture 1" descr="C:\Users\Oksana\Desktop\tripila_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0"/>
            <a:ext cx="3374706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403219"/>
            <a:ext cx="8496945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Історичні джерела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будь-які засоби інформації, що безпосередньо відображають історичний процес і дають можливість вивчати минуле людського суспільства, тобто все створене людиною, що дійшло до наших днів у вигляді предметів матеріальної культури, писемних пам’яток, усної творчості тощо.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Групи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історичних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джерел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міфи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легенди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казки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писемні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літописи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документи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щоденники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мемуари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речові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залишки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жител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знаряддя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праці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начиння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одяг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мовні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назви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річок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сіл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етнографічні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виникають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вивчення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побуту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звичаїв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сучасних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традиційних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суспільств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сьогодні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переважно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австралійські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африканські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племена)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Археологічна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культура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сукупність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археологічних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пам’яток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території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часу,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мають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своєрідні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місцеві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особливості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А. К.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отримує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назву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першої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знахідки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певними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визначальними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(обрядом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поховання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формою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кераміки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тощо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3" name="Picture 1" descr="C:\Users\Oksana\Desktop\145472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2996952"/>
            <a:ext cx="710332" cy="710332"/>
          </a:xfrm>
          <a:prstGeom prst="rect">
            <a:avLst/>
          </a:prstGeom>
          <a:noFill/>
        </p:spPr>
      </p:pic>
      <p:pic>
        <p:nvPicPr>
          <p:cNvPr id="49154" name="Picture 2" descr="C:\Users\Oksana\Desktop\b7ed5c7a5d59f1e336547bcf605dd11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2060848"/>
            <a:ext cx="871364" cy="1147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404664"/>
            <a:ext cx="4307566" cy="335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Поселення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зводились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на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відкритих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місцях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, без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оборонних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споруд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, у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формі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кола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/>
          <a:stretch>
            <a:fillRect/>
          </a:stretch>
        </p:blipFill>
        <p:spPr bwMode="auto">
          <a:xfrm>
            <a:off x="3635896" y="3645024"/>
            <a:ext cx="3853954" cy="300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трипольцы3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37211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трипольцы2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908720"/>
            <a:ext cx="23812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5" name="Picture 1" descr="C:\Users\Oksana\Desktop\img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626260"/>
            <a:ext cx="2975653" cy="2231740"/>
          </a:xfrm>
          <a:prstGeom prst="rect">
            <a:avLst/>
          </a:prstGeom>
          <a:noFill/>
        </p:spPr>
      </p:pic>
      <p:pic>
        <p:nvPicPr>
          <p:cNvPr id="31746" name="Picture 2" descr="C:\Users\Oksana\Desktop\1385591250_trypilskyi_binok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797152"/>
            <a:ext cx="2883920" cy="1914202"/>
          </a:xfrm>
          <a:prstGeom prst="rect">
            <a:avLst/>
          </a:prstGeom>
          <a:noFill/>
        </p:spPr>
      </p:pic>
      <p:pic>
        <p:nvPicPr>
          <p:cNvPr id="31747" name="Picture 3" descr="C:\Users\Oksana\Desktop\ebadee4a37357bd9fd0a6893a045c9201284110055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4653136"/>
            <a:ext cx="2222178" cy="1980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u="sng" dirty="0" smtClean="0">
                <a:solidFill>
                  <a:srgbClr val="00B050"/>
                </a:solidFill>
              </a:rPr>
              <a:t>БРОНЗОВИЙ ВІК</a:t>
            </a:r>
            <a:r>
              <a:rPr lang="ru-RU" sz="2700" dirty="0" smtClean="0">
                <a:solidFill>
                  <a:srgbClr val="00B050"/>
                </a:solidFill>
              </a:rPr>
              <a:t/>
            </a:r>
            <a:br>
              <a:rPr lang="ru-RU" sz="2700" dirty="0" smtClean="0">
                <a:solidFill>
                  <a:srgbClr val="00B050"/>
                </a:solidFill>
              </a:rPr>
            </a:br>
            <a:r>
              <a:rPr lang="ru-RU" sz="2700" b="1" u="sng" dirty="0" err="1" smtClean="0">
                <a:solidFill>
                  <a:srgbClr val="00B050"/>
                </a:solidFill>
              </a:rPr>
              <a:t>тривав</a:t>
            </a:r>
            <a:r>
              <a:rPr lang="ru-RU" sz="2700" b="1" u="sng" dirty="0" smtClean="0">
                <a:solidFill>
                  <a:srgbClr val="00B050"/>
                </a:solidFill>
              </a:rPr>
              <a:t> </a:t>
            </a:r>
            <a:r>
              <a:rPr lang="ru-RU" sz="2700" b="1" u="sng" dirty="0" err="1" smtClean="0">
                <a:solidFill>
                  <a:srgbClr val="00B050"/>
                </a:solidFill>
              </a:rPr>
              <a:t>з</a:t>
            </a:r>
            <a:r>
              <a:rPr lang="ru-RU" sz="2700" b="1" u="sng" dirty="0" smtClean="0">
                <a:solidFill>
                  <a:srgbClr val="00B050"/>
                </a:solidFill>
              </a:rPr>
              <a:t> </a:t>
            </a:r>
            <a:r>
              <a:rPr lang="ru-RU" sz="2700" b="1" u="sng" dirty="0" err="1" smtClean="0">
                <a:solidFill>
                  <a:srgbClr val="00B050"/>
                </a:solidFill>
              </a:rPr>
              <a:t>кінця</a:t>
            </a:r>
            <a:r>
              <a:rPr lang="ru-RU" sz="2700" b="1" u="sng" dirty="0" smtClean="0">
                <a:solidFill>
                  <a:srgbClr val="00B050"/>
                </a:solidFill>
              </a:rPr>
              <a:t> ІІІ тис. до початку І тис. до н.е.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u="sng" dirty="0" err="1" smtClean="0"/>
              <a:t>Бронзовий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вік</a:t>
            </a:r>
            <a:r>
              <a:rPr lang="ru-RU" u="sng" dirty="0" smtClean="0"/>
              <a:t> – </a:t>
            </a:r>
            <a:r>
              <a:rPr lang="ru-RU" u="sng" dirty="0" err="1" smtClean="0"/>
              <a:t>історичний</a:t>
            </a:r>
            <a:r>
              <a:rPr lang="ru-RU" u="sng" dirty="0" smtClean="0"/>
              <a:t> </a:t>
            </a:r>
            <a:r>
              <a:rPr lang="ru-RU" u="sng" dirty="0" err="1" smtClean="0"/>
              <a:t>період</a:t>
            </a:r>
            <a:r>
              <a:rPr lang="ru-RU" u="sng" dirty="0" smtClean="0"/>
              <a:t>, </a:t>
            </a:r>
            <a:r>
              <a:rPr lang="ru-RU" u="sng" dirty="0" err="1" smtClean="0"/>
              <a:t>який</a:t>
            </a:r>
            <a:r>
              <a:rPr lang="ru-RU" u="sng" dirty="0" smtClean="0"/>
              <a:t> </a:t>
            </a:r>
            <a:r>
              <a:rPr lang="ru-RU" u="sng" dirty="0" err="1" smtClean="0"/>
              <a:t>характеризується</a:t>
            </a:r>
            <a:r>
              <a:rPr lang="ru-RU" u="sng" dirty="0" smtClean="0"/>
              <a:t> </a:t>
            </a:r>
            <a:r>
              <a:rPr lang="ru-RU" u="sng" dirty="0" err="1" smtClean="0"/>
              <a:t>поширенням</a:t>
            </a:r>
            <a:r>
              <a:rPr lang="ru-RU" u="sng" dirty="0" smtClean="0"/>
              <a:t> </a:t>
            </a:r>
            <a:r>
              <a:rPr lang="ru-RU" u="sng" dirty="0" err="1" smtClean="0"/>
              <a:t>виробів</a:t>
            </a:r>
            <a:r>
              <a:rPr lang="ru-RU" u="sng" dirty="0" smtClean="0"/>
              <a:t> </a:t>
            </a:r>
            <a:r>
              <a:rPr lang="ru-RU" u="sng" dirty="0" err="1" smtClean="0"/>
              <a:t>із</a:t>
            </a:r>
            <a:r>
              <a:rPr lang="ru-RU" u="sng" dirty="0" smtClean="0"/>
              <a:t> </a:t>
            </a:r>
            <a:r>
              <a:rPr lang="ru-RU" u="sng" dirty="0" err="1" smtClean="0"/>
              <a:t>бронзи</a:t>
            </a:r>
            <a:r>
              <a:rPr lang="ru-RU" u="sng" dirty="0" smtClean="0"/>
              <a:t>.</a:t>
            </a:r>
            <a:endParaRPr lang="ru-RU" dirty="0" smtClean="0"/>
          </a:p>
          <a:p>
            <a:r>
              <a:rPr lang="ru-RU" b="1" u="sng" dirty="0" smtClean="0"/>
              <a:t>Бронза</a:t>
            </a:r>
            <a:r>
              <a:rPr lang="ru-RU" u="sng" dirty="0" smtClean="0"/>
              <a:t> – </a:t>
            </a:r>
            <a:r>
              <a:rPr lang="ru-RU" u="sng" dirty="0" err="1" smtClean="0"/>
              <a:t>це</a:t>
            </a:r>
            <a:r>
              <a:rPr lang="ru-RU" u="sng" dirty="0" smtClean="0"/>
              <a:t> перший </a:t>
            </a:r>
            <a:r>
              <a:rPr lang="ru-RU" u="sng" dirty="0" err="1" smtClean="0"/>
              <a:t>штучний</a:t>
            </a:r>
            <a:r>
              <a:rPr lang="ru-RU" u="sng" dirty="0" smtClean="0"/>
              <a:t> метал, сплав </a:t>
            </a:r>
            <a:r>
              <a:rPr lang="ru-RU" u="sng" dirty="0" err="1" smtClean="0"/>
              <a:t>міді</a:t>
            </a:r>
            <a:r>
              <a:rPr lang="ru-RU" u="sng" dirty="0" smtClean="0"/>
              <a:t> та олова.</a:t>
            </a:r>
            <a:endParaRPr lang="ru-RU" dirty="0" smtClean="0"/>
          </a:p>
          <a:p>
            <a:r>
              <a:rPr lang="ru-RU" b="1" u="sng" dirty="0" err="1" smtClean="0"/>
              <a:t>Основні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заняття</a:t>
            </a:r>
            <a:r>
              <a:rPr lang="ru-RU" b="1" u="sng" dirty="0" smtClean="0"/>
              <a:t> племен бронзового </a:t>
            </a:r>
            <a:r>
              <a:rPr lang="ru-RU" b="1" u="sng" dirty="0" err="1" smtClean="0"/>
              <a:t>віку</a:t>
            </a:r>
            <a:r>
              <a:rPr lang="ru-RU" b="1" u="sng" dirty="0" smtClean="0"/>
              <a:t>:</a:t>
            </a:r>
            <a:endParaRPr lang="ru-RU" dirty="0" smtClean="0"/>
          </a:p>
          <a:p>
            <a:pPr lvl="0">
              <a:buNone/>
            </a:pPr>
            <a:r>
              <a:rPr lang="ru-RU" u="sng" dirty="0" err="1" smtClean="0"/>
              <a:t>Скотарство</a:t>
            </a:r>
            <a:r>
              <a:rPr lang="ru-RU" u="sng" dirty="0" smtClean="0"/>
              <a:t> (</a:t>
            </a:r>
            <a:r>
              <a:rPr lang="ru-RU" u="sng" dirty="0" err="1" smtClean="0"/>
              <a:t>переважало</a:t>
            </a:r>
            <a:r>
              <a:rPr lang="ru-RU" u="sng" dirty="0" smtClean="0"/>
              <a:t>),</a:t>
            </a:r>
            <a:endParaRPr lang="ru-RU" dirty="0" smtClean="0"/>
          </a:p>
          <a:p>
            <a:pPr lvl="0">
              <a:buNone/>
            </a:pPr>
            <a:r>
              <a:rPr lang="ru-RU" u="sng" dirty="0" err="1" smtClean="0"/>
              <a:t>землеробство</a:t>
            </a:r>
            <a:r>
              <a:rPr lang="ru-RU" u="sng" dirty="0" smtClean="0"/>
              <a:t>,</a:t>
            </a:r>
            <a:endParaRPr lang="ru-RU" dirty="0" smtClean="0"/>
          </a:p>
          <a:p>
            <a:pPr lvl="0">
              <a:buNone/>
            </a:pPr>
            <a:r>
              <a:rPr lang="ru-RU" u="sng" dirty="0" smtClean="0"/>
              <a:t>гончарство,</a:t>
            </a:r>
            <a:endParaRPr lang="ru-RU" dirty="0" smtClean="0"/>
          </a:p>
          <a:p>
            <a:pPr lvl="0">
              <a:buNone/>
            </a:pPr>
            <a:r>
              <a:rPr lang="ru-RU" u="sng" dirty="0" err="1" smtClean="0"/>
              <a:t>виробництво</a:t>
            </a:r>
            <a:r>
              <a:rPr lang="ru-RU" u="sng" dirty="0" smtClean="0"/>
              <a:t> </a:t>
            </a:r>
            <a:r>
              <a:rPr lang="ru-RU" u="sng" dirty="0" err="1" smtClean="0"/>
              <a:t>виробів</a:t>
            </a:r>
            <a:r>
              <a:rPr lang="ru-RU" u="sng" dirty="0" smtClean="0"/>
              <a:t> </a:t>
            </a:r>
            <a:r>
              <a:rPr lang="ru-RU" u="sng" dirty="0" err="1" smtClean="0"/>
              <a:t>із</a:t>
            </a:r>
            <a:r>
              <a:rPr lang="ru-RU" u="sng" dirty="0" smtClean="0"/>
              <a:t> </a:t>
            </a:r>
            <a:r>
              <a:rPr lang="ru-RU" u="sng" dirty="0" err="1" smtClean="0"/>
              <a:t>бронзи</a:t>
            </a:r>
            <a:r>
              <a:rPr lang="ru-RU" u="sng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У ІІ тис. до н. е. </a:t>
            </a:r>
            <a:r>
              <a:rPr lang="ru-RU" u="sng" dirty="0" err="1" smtClean="0"/>
              <a:t>відбувається</a:t>
            </a:r>
            <a:r>
              <a:rPr lang="ru-RU" u="sng" dirty="0" smtClean="0"/>
              <a:t> </a:t>
            </a:r>
            <a:r>
              <a:rPr lang="ru-RU" b="1" u="sng" dirty="0" smtClean="0"/>
              <a:t>перший </a:t>
            </a:r>
            <a:r>
              <a:rPr lang="ru-RU" b="1" u="sng" dirty="0" err="1" smtClean="0"/>
              <a:t>суспільний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поділ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праці</a:t>
            </a:r>
            <a:r>
              <a:rPr lang="ru-RU" u="sng" dirty="0" smtClean="0"/>
              <a:t> – </a:t>
            </a:r>
            <a:r>
              <a:rPr lang="ru-RU" u="sng" dirty="0" err="1" smtClean="0"/>
              <a:t>скотарство</a:t>
            </a:r>
            <a:r>
              <a:rPr lang="ru-RU" u="sng" dirty="0" smtClean="0"/>
              <a:t> </a:t>
            </a:r>
            <a:r>
              <a:rPr lang="ru-RU" u="sng" dirty="0" err="1" smtClean="0"/>
              <a:t>відокремлюється</a:t>
            </a:r>
            <a:r>
              <a:rPr lang="ru-RU" u="sng" dirty="0" smtClean="0"/>
              <a:t> </a:t>
            </a:r>
            <a:r>
              <a:rPr lang="ru-RU" u="sng" dirty="0" err="1" smtClean="0"/>
              <a:t>від</a:t>
            </a:r>
            <a:r>
              <a:rPr lang="ru-RU" u="sng" dirty="0" smtClean="0"/>
              <a:t> </a:t>
            </a:r>
            <a:r>
              <a:rPr lang="ru-RU" u="sng" dirty="0" err="1" smtClean="0"/>
              <a:t>землеробства</a:t>
            </a:r>
            <a:r>
              <a:rPr lang="ru-RU" u="sng" dirty="0" smtClean="0"/>
              <a:t>.</a:t>
            </a:r>
            <a:endParaRPr lang="ru-RU" dirty="0" smtClean="0"/>
          </a:p>
          <a:p>
            <a:r>
              <a:rPr lang="ru-RU" u="sng" dirty="0" err="1" smtClean="0"/>
              <a:t>Другий</a:t>
            </a:r>
            <a:r>
              <a:rPr lang="ru-RU" u="sng" dirty="0" smtClean="0"/>
              <a:t> </a:t>
            </a:r>
            <a:r>
              <a:rPr lang="ru-RU" u="sng" dirty="0" err="1" smtClean="0"/>
              <a:t>суспільний</a:t>
            </a:r>
            <a:r>
              <a:rPr lang="ru-RU" u="sng" dirty="0" smtClean="0"/>
              <a:t> </a:t>
            </a:r>
            <a:r>
              <a:rPr lang="ru-RU" u="sng" dirty="0" err="1" smtClean="0"/>
              <a:t>поділ</a:t>
            </a:r>
            <a:r>
              <a:rPr lang="ru-RU" u="sng" dirty="0" smtClean="0"/>
              <a:t> </a:t>
            </a:r>
            <a:r>
              <a:rPr lang="ru-RU" u="sng" dirty="0" err="1" smtClean="0"/>
              <a:t>праці</a:t>
            </a:r>
            <a:r>
              <a:rPr lang="ru-RU" u="sng" dirty="0" smtClean="0"/>
              <a:t> – </a:t>
            </a:r>
            <a:r>
              <a:rPr lang="ru-RU" u="sng" dirty="0" err="1" smtClean="0"/>
              <a:t>це</a:t>
            </a:r>
            <a:r>
              <a:rPr lang="ru-RU" u="sng" dirty="0" smtClean="0"/>
              <a:t> </a:t>
            </a:r>
            <a:r>
              <a:rPr lang="ru-RU" u="sng" dirty="0" err="1" smtClean="0"/>
              <a:t>відокремлення</a:t>
            </a:r>
            <a:r>
              <a:rPr lang="ru-RU" u="sng" dirty="0" smtClean="0"/>
              <a:t> ремесла в </a:t>
            </a:r>
            <a:r>
              <a:rPr lang="ru-RU" u="sng" dirty="0" err="1" smtClean="0"/>
              <a:t>окрему</a:t>
            </a:r>
            <a:r>
              <a:rPr lang="ru-RU" u="sng" dirty="0" smtClean="0"/>
              <a:t> сферу </a:t>
            </a:r>
            <a:r>
              <a:rPr lang="ru-RU" u="sng" dirty="0" err="1" smtClean="0"/>
              <a:t>діяльності</a:t>
            </a:r>
            <a:r>
              <a:rPr lang="ru-RU" u="sng" dirty="0" smtClean="0"/>
              <a:t>.</a:t>
            </a:r>
            <a:endParaRPr lang="ru-RU" dirty="0" smtClean="0"/>
          </a:p>
          <a:p>
            <a:r>
              <a:rPr lang="ru-RU" u="sng" dirty="0" err="1" smtClean="0"/>
              <a:t>Третій</a:t>
            </a:r>
            <a:r>
              <a:rPr lang="ru-RU" u="sng" dirty="0" smtClean="0"/>
              <a:t> </a:t>
            </a:r>
            <a:r>
              <a:rPr lang="ru-RU" u="sng" dirty="0" err="1" smtClean="0"/>
              <a:t>суспільний</a:t>
            </a:r>
            <a:r>
              <a:rPr lang="ru-RU" u="sng" dirty="0" smtClean="0"/>
              <a:t> </a:t>
            </a:r>
            <a:r>
              <a:rPr lang="ru-RU" u="sng" dirty="0" err="1" smtClean="0"/>
              <a:t>поділ</a:t>
            </a:r>
            <a:r>
              <a:rPr lang="ru-RU" u="sng" dirty="0" smtClean="0"/>
              <a:t> </a:t>
            </a:r>
            <a:r>
              <a:rPr lang="ru-RU" u="sng" dirty="0" err="1" smtClean="0"/>
              <a:t>праці</a:t>
            </a:r>
            <a:r>
              <a:rPr lang="ru-RU" u="sng" dirty="0" smtClean="0"/>
              <a:t> – </a:t>
            </a:r>
            <a:r>
              <a:rPr lang="ru-RU" u="sng" dirty="0" err="1" smtClean="0"/>
              <a:t>це</a:t>
            </a:r>
            <a:r>
              <a:rPr lang="ru-RU" u="sng" dirty="0" smtClean="0"/>
              <a:t> </a:t>
            </a:r>
            <a:r>
              <a:rPr lang="ru-RU" u="sng" dirty="0" err="1" smtClean="0"/>
              <a:t>поява</a:t>
            </a:r>
            <a:r>
              <a:rPr lang="ru-RU" u="sng" dirty="0" smtClean="0"/>
              <a:t> </a:t>
            </a:r>
            <a:r>
              <a:rPr lang="ru-RU" u="sng" dirty="0" err="1" smtClean="0"/>
              <a:t>торгівлі</a:t>
            </a:r>
            <a:r>
              <a:rPr lang="ru-RU" u="sng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Зростає</a:t>
            </a:r>
            <a:r>
              <a:rPr lang="ru-RU" dirty="0" smtClean="0"/>
              <a:t> роль </a:t>
            </a:r>
            <a:r>
              <a:rPr lang="ru-RU" dirty="0" err="1" smtClean="0"/>
              <a:t>чоловіка</a:t>
            </a:r>
            <a:r>
              <a:rPr lang="ru-RU" dirty="0" smtClean="0"/>
              <a:t> у </a:t>
            </a:r>
            <a:r>
              <a:rPr lang="ru-RU" dirty="0" err="1" smtClean="0"/>
              <a:t>суспільному</a:t>
            </a:r>
            <a:r>
              <a:rPr lang="ru-RU" dirty="0" smtClean="0"/>
              <a:t> </a:t>
            </a:r>
            <a:r>
              <a:rPr lang="ru-RU" dirty="0" err="1" smtClean="0"/>
              <a:t>житті</a:t>
            </a:r>
            <a:r>
              <a:rPr lang="ru-RU" dirty="0" smtClean="0"/>
              <a:t>, </a:t>
            </a:r>
            <a:r>
              <a:rPr lang="ru-RU" dirty="0" err="1" smtClean="0"/>
              <a:t>патріархат</a:t>
            </a:r>
            <a:r>
              <a:rPr lang="ru-RU" dirty="0" smtClean="0"/>
              <a:t> приходить на </a:t>
            </a:r>
            <a:r>
              <a:rPr lang="ru-RU" dirty="0" err="1" smtClean="0"/>
              <a:t>зміну</a:t>
            </a:r>
            <a:r>
              <a:rPr lang="ru-RU" dirty="0" smtClean="0"/>
              <a:t> </a:t>
            </a:r>
            <a:r>
              <a:rPr lang="ru-RU" dirty="0" err="1" smtClean="0"/>
              <a:t>матріархату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Виокремлюється</a:t>
            </a:r>
            <a:r>
              <a:rPr lang="ru-RU" dirty="0" smtClean="0"/>
              <a:t> </a:t>
            </a:r>
            <a:r>
              <a:rPr lang="ru-RU" dirty="0" err="1" smtClean="0"/>
              <a:t>воїнство</a:t>
            </a:r>
            <a:r>
              <a:rPr lang="ru-RU" dirty="0" smtClean="0"/>
              <a:t>, </a:t>
            </a:r>
            <a:r>
              <a:rPr lang="ru-RU" dirty="0" err="1" smtClean="0"/>
              <a:t>починається</a:t>
            </a:r>
            <a:r>
              <a:rPr lang="ru-RU" dirty="0" smtClean="0"/>
              <a:t> </a:t>
            </a:r>
            <a:r>
              <a:rPr lang="ru-RU" dirty="0" err="1" smtClean="0"/>
              <a:t>диференціація</a:t>
            </a:r>
            <a:r>
              <a:rPr lang="ru-RU" dirty="0" smtClean="0"/>
              <a:t> </a:t>
            </a:r>
            <a:r>
              <a:rPr lang="ru-RU" dirty="0" err="1" smtClean="0"/>
              <a:t>суспільства</a:t>
            </a:r>
            <a:r>
              <a:rPr lang="ru-RU" dirty="0" smtClean="0"/>
              <a:t> за </a:t>
            </a:r>
            <a:r>
              <a:rPr lang="ru-RU" dirty="0" err="1" smtClean="0"/>
              <a:t>майновим</a:t>
            </a:r>
            <a:r>
              <a:rPr lang="ru-RU" dirty="0" smtClean="0"/>
              <a:t> принципом. </a:t>
            </a:r>
          </a:p>
          <a:p>
            <a:pPr>
              <a:buNone/>
            </a:pPr>
            <a:r>
              <a:rPr lang="ru-RU" dirty="0" err="1" smtClean="0"/>
              <a:t>Виникають</a:t>
            </a:r>
            <a:r>
              <a:rPr lang="ru-RU" dirty="0" smtClean="0"/>
              <a:t> </a:t>
            </a:r>
            <a:r>
              <a:rPr lang="ru-RU" dirty="0" err="1" smtClean="0"/>
              <a:t>племінні</a:t>
            </a:r>
            <a:r>
              <a:rPr lang="ru-RU" dirty="0" smtClean="0"/>
              <a:t> </a:t>
            </a:r>
            <a:r>
              <a:rPr lang="ru-RU" dirty="0" err="1" smtClean="0"/>
              <a:t>союзи</a:t>
            </a:r>
            <a:r>
              <a:rPr lang="ru-RU" dirty="0" smtClean="0"/>
              <a:t> та </a:t>
            </a:r>
            <a:r>
              <a:rPr lang="ru-RU" dirty="0" err="1" smtClean="0"/>
              <a:t>необхідність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узгодженого</a:t>
            </a:r>
            <a:r>
              <a:rPr lang="ru-RU" dirty="0" smtClean="0"/>
              <a:t> </a:t>
            </a:r>
            <a:r>
              <a:rPr lang="ru-RU" dirty="0" err="1" smtClean="0"/>
              <a:t>керування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B050"/>
                </a:solidFill>
              </a:rPr>
              <a:t>ЗАЛІЗНИЙ ВІК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b="1" u="sng" dirty="0" err="1" smtClean="0">
                <a:solidFill>
                  <a:srgbClr val="00B050"/>
                </a:solidFill>
              </a:rPr>
              <a:t>починається</a:t>
            </a:r>
            <a:r>
              <a:rPr lang="ru-RU" b="1" u="sng" dirty="0" smtClean="0">
                <a:solidFill>
                  <a:srgbClr val="00B050"/>
                </a:solidFill>
              </a:rPr>
              <a:t> </a:t>
            </a:r>
            <a:r>
              <a:rPr lang="ru-RU" b="1" u="sng" dirty="0" err="1" smtClean="0">
                <a:solidFill>
                  <a:srgbClr val="00B050"/>
                </a:solidFill>
              </a:rPr>
              <a:t>з</a:t>
            </a:r>
            <a:r>
              <a:rPr lang="ru-RU" b="1" u="sng" dirty="0" smtClean="0">
                <a:solidFill>
                  <a:srgbClr val="00B050"/>
                </a:solidFill>
              </a:rPr>
              <a:t> І тис. до н.е.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err="1" smtClean="0"/>
              <a:t>Залізний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вік</a:t>
            </a:r>
            <a:r>
              <a:rPr lang="ru-RU" u="sng" dirty="0" smtClean="0"/>
              <a:t> – </a:t>
            </a:r>
            <a:r>
              <a:rPr lang="ru-RU" u="sng" dirty="0" err="1" smtClean="0"/>
              <a:t>історичний</a:t>
            </a:r>
            <a:r>
              <a:rPr lang="ru-RU" u="sng" dirty="0" smtClean="0"/>
              <a:t> </a:t>
            </a:r>
            <a:r>
              <a:rPr lang="ru-RU" u="sng" dirty="0" err="1" smtClean="0"/>
              <a:t>період</a:t>
            </a:r>
            <a:r>
              <a:rPr lang="ru-RU" u="sng" dirty="0" smtClean="0"/>
              <a:t>, </a:t>
            </a:r>
            <a:r>
              <a:rPr lang="ru-RU" u="sng" dirty="0" err="1" smtClean="0"/>
              <a:t>який</a:t>
            </a:r>
            <a:r>
              <a:rPr lang="ru-RU" u="sng" dirty="0" smtClean="0"/>
              <a:t> </a:t>
            </a:r>
            <a:r>
              <a:rPr lang="ru-RU" u="sng" dirty="0" err="1" smtClean="0"/>
              <a:t>характеризується</a:t>
            </a:r>
            <a:r>
              <a:rPr lang="ru-RU" u="sng" dirty="0" smtClean="0"/>
              <a:t> </a:t>
            </a:r>
            <a:r>
              <a:rPr lang="ru-RU" u="sng" dirty="0" err="1" smtClean="0"/>
              <a:t>поширенням</a:t>
            </a:r>
            <a:r>
              <a:rPr lang="ru-RU" u="sng" dirty="0" smtClean="0"/>
              <a:t> </a:t>
            </a:r>
            <a:r>
              <a:rPr lang="ru-RU" u="sng" dirty="0" err="1" smtClean="0"/>
              <a:t>виробів</a:t>
            </a:r>
            <a:r>
              <a:rPr lang="ru-RU" u="sng" dirty="0" smtClean="0"/>
              <a:t> </a:t>
            </a:r>
            <a:r>
              <a:rPr lang="ru-RU" u="sng" dirty="0" err="1" smtClean="0"/>
              <a:t>із</a:t>
            </a:r>
            <a:r>
              <a:rPr lang="ru-RU" u="sng" dirty="0" smtClean="0"/>
              <a:t> </a:t>
            </a:r>
            <a:r>
              <a:rPr lang="ru-RU" u="sng" dirty="0" err="1" smtClean="0"/>
              <a:t>заліза</a:t>
            </a:r>
            <a:r>
              <a:rPr lang="ru-RU" u="sng" dirty="0" smtClean="0"/>
              <a:t>. </a:t>
            </a:r>
            <a:r>
              <a:rPr lang="ru-RU" u="sng" dirty="0" err="1" smtClean="0"/>
              <a:t>Останній</a:t>
            </a:r>
            <a:r>
              <a:rPr lang="ru-RU" u="sng" dirty="0" smtClean="0"/>
              <a:t> </a:t>
            </a:r>
            <a:r>
              <a:rPr lang="ru-RU" u="sng" dirty="0" err="1" smtClean="0"/>
              <a:t>період</a:t>
            </a:r>
            <a:r>
              <a:rPr lang="ru-RU" u="sng" dirty="0" smtClean="0"/>
              <a:t> </a:t>
            </a:r>
            <a:r>
              <a:rPr lang="ru-RU" u="sng" dirty="0" err="1" smtClean="0"/>
              <a:t>давньої</a:t>
            </a:r>
            <a:r>
              <a:rPr lang="ru-RU" u="sng" dirty="0" smtClean="0"/>
              <a:t> </a:t>
            </a:r>
            <a:r>
              <a:rPr lang="ru-RU" u="sng" dirty="0" err="1" smtClean="0"/>
              <a:t>історії</a:t>
            </a:r>
            <a:r>
              <a:rPr lang="ru-RU" u="sng" dirty="0" smtClean="0"/>
              <a:t>.</a:t>
            </a:r>
            <a:endParaRPr lang="ru-RU" dirty="0" smtClean="0"/>
          </a:p>
          <a:p>
            <a:r>
              <a:rPr lang="ru-RU" u="sng" dirty="0" smtClean="0"/>
              <a:t>За </a:t>
            </a:r>
            <a:r>
              <a:rPr lang="ru-RU" u="sng" dirty="0" err="1" smtClean="0"/>
              <a:t>часів</a:t>
            </a:r>
            <a:r>
              <a:rPr lang="ru-RU" u="sng" dirty="0" smtClean="0"/>
              <a:t> </a:t>
            </a:r>
            <a:r>
              <a:rPr lang="ru-RU" u="sng" dirty="0" err="1" smtClean="0"/>
              <a:t>залізного</a:t>
            </a:r>
            <a:r>
              <a:rPr lang="ru-RU" u="sng" dirty="0" smtClean="0"/>
              <a:t> </a:t>
            </a:r>
            <a:r>
              <a:rPr lang="ru-RU" u="sng" dirty="0" err="1" smtClean="0"/>
              <a:t>віку</a:t>
            </a:r>
            <a:r>
              <a:rPr lang="ru-RU" u="sng" dirty="0" smtClean="0"/>
              <a:t> </a:t>
            </a:r>
            <a:r>
              <a:rPr lang="ru-RU" u="sng" dirty="0" err="1" smtClean="0"/>
              <a:t>з’являються</a:t>
            </a:r>
            <a:r>
              <a:rPr lang="ru-RU" u="sng" dirty="0" smtClean="0"/>
              <a:t> </a:t>
            </a:r>
            <a:r>
              <a:rPr lang="ru-RU" u="sng" dirty="0" err="1" smtClean="0"/>
              <a:t>перші</a:t>
            </a:r>
            <a:r>
              <a:rPr lang="ru-RU" u="sng" dirty="0" smtClean="0"/>
              <a:t> народи на </a:t>
            </a:r>
            <a:r>
              <a:rPr lang="ru-RU" u="sng" dirty="0" err="1" smtClean="0"/>
              <a:t>території</a:t>
            </a:r>
            <a:r>
              <a:rPr lang="ru-RU" u="sng" dirty="0" smtClean="0"/>
              <a:t> </a:t>
            </a:r>
            <a:r>
              <a:rPr lang="ru-RU" u="sng" dirty="0" err="1" smtClean="0"/>
              <a:t>України</a:t>
            </a:r>
            <a:r>
              <a:rPr lang="ru-RU" u="sng" dirty="0" smtClean="0"/>
              <a:t>, про </a:t>
            </a:r>
            <a:r>
              <a:rPr lang="ru-RU" u="sng" dirty="0" err="1" smtClean="0"/>
              <a:t>які</a:t>
            </a:r>
            <a:r>
              <a:rPr lang="ru-RU" u="sng" dirty="0" smtClean="0"/>
              <a:t> </a:t>
            </a:r>
            <a:r>
              <a:rPr lang="ru-RU" u="sng" dirty="0" err="1" smtClean="0"/>
              <a:t>залишилися</a:t>
            </a:r>
            <a:r>
              <a:rPr lang="ru-RU" u="sng" dirty="0" smtClean="0"/>
              <a:t> </a:t>
            </a:r>
            <a:r>
              <a:rPr lang="ru-RU" u="sng" dirty="0" err="1" smtClean="0"/>
              <a:t>писемні</a:t>
            </a:r>
            <a:r>
              <a:rPr lang="ru-RU" u="sng" dirty="0" smtClean="0"/>
              <a:t> </a:t>
            </a:r>
            <a:r>
              <a:rPr lang="ru-RU" u="sng" dirty="0" err="1" smtClean="0"/>
              <a:t>згадки</a:t>
            </a:r>
            <a:r>
              <a:rPr lang="ru-RU" u="sng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 err="1" smtClean="0"/>
              <a:t>залізні</a:t>
            </a:r>
            <a:r>
              <a:rPr lang="ru-RU" dirty="0" smtClean="0"/>
              <a:t> </a:t>
            </a:r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виготовляли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залишків</a:t>
            </a:r>
            <a:r>
              <a:rPr lang="ru-RU" dirty="0" smtClean="0"/>
              <a:t> </a:t>
            </a:r>
            <a:r>
              <a:rPr lang="ru-RU" dirty="0" err="1" smtClean="0"/>
              <a:t>метеоритів</a:t>
            </a:r>
            <a:r>
              <a:rPr lang="ru-RU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 err="1" smtClean="0"/>
              <a:t>знахідки</a:t>
            </a:r>
            <a:r>
              <a:rPr lang="ru-RU" dirty="0" smtClean="0"/>
              <a:t> </a:t>
            </a:r>
            <a:r>
              <a:rPr lang="ru-RU" dirty="0" err="1" smtClean="0"/>
              <a:t>виробів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заліза</a:t>
            </a:r>
            <a:r>
              <a:rPr lang="ru-RU" dirty="0" smtClean="0"/>
              <a:t> на </a:t>
            </a:r>
            <a:r>
              <a:rPr lang="ru-RU" dirty="0" err="1" smtClean="0"/>
              <a:t>території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– ХІ-ІХ ст. до н.е.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залізна</a:t>
            </a:r>
            <a:r>
              <a:rPr lang="ru-RU" dirty="0" smtClean="0"/>
              <a:t> </a:t>
            </a:r>
            <a:r>
              <a:rPr lang="ru-RU" dirty="0" err="1" smtClean="0"/>
              <a:t>зброя</a:t>
            </a:r>
            <a:r>
              <a:rPr lang="ru-RU" dirty="0" smtClean="0"/>
              <a:t> та </a:t>
            </a:r>
            <a:r>
              <a:rPr lang="ru-RU" dirty="0" err="1" smtClean="0"/>
              <a:t>обладунки</a:t>
            </a:r>
            <a:r>
              <a:rPr lang="ru-RU" dirty="0" smtClean="0"/>
              <a:t> </a:t>
            </a:r>
            <a:r>
              <a:rPr lang="ru-RU" dirty="0" err="1" smtClean="0"/>
              <a:t>значно</a:t>
            </a:r>
            <a:r>
              <a:rPr lang="ru-RU" dirty="0" smtClean="0"/>
              <a:t> </a:t>
            </a:r>
            <a:r>
              <a:rPr lang="ru-RU" dirty="0" err="1" smtClean="0"/>
              <a:t>кращі</a:t>
            </a:r>
            <a:r>
              <a:rPr lang="ru-RU" dirty="0" smtClean="0"/>
              <a:t> за </a:t>
            </a:r>
            <a:r>
              <a:rPr lang="ru-RU" dirty="0" err="1" smtClean="0"/>
              <a:t>мідні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бронзові</a:t>
            </a:r>
            <a:r>
              <a:rPr lang="ru-RU" dirty="0" smtClean="0"/>
              <a:t>, </a:t>
            </a:r>
            <a:r>
              <a:rPr lang="ru-RU" dirty="0" err="1" smtClean="0"/>
              <a:t>війна</a:t>
            </a:r>
            <a:r>
              <a:rPr lang="ru-RU" dirty="0" smtClean="0"/>
              <a:t> </a:t>
            </a:r>
            <a:r>
              <a:rPr lang="ru-RU" dirty="0" err="1" smtClean="0"/>
              <a:t>стає</a:t>
            </a:r>
            <a:r>
              <a:rPr lang="ru-RU" dirty="0" smtClean="0"/>
              <a:t> ремеслом, а </a:t>
            </a:r>
            <a:r>
              <a:rPr lang="ru-RU" dirty="0" err="1" smtClean="0"/>
              <a:t>воїн</a:t>
            </a:r>
            <a:r>
              <a:rPr lang="ru-RU" dirty="0" smtClean="0"/>
              <a:t> – </a:t>
            </a:r>
            <a:r>
              <a:rPr lang="ru-RU" dirty="0" err="1" smtClean="0"/>
              <a:t>оспівуваною</a:t>
            </a:r>
            <a:r>
              <a:rPr lang="ru-RU" dirty="0" smtClean="0"/>
              <a:t> народом </a:t>
            </a:r>
            <a:r>
              <a:rPr lang="ru-RU" dirty="0" err="1" smtClean="0"/>
              <a:t>професією</a:t>
            </a:r>
            <a:r>
              <a:rPr lang="ru-RU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Активно </a:t>
            </a:r>
            <a:r>
              <a:rPr lang="ru-RU" dirty="0" err="1" smtClean="0"/>
              <a:t>йде</a:t>
            </a:r>
            <a:r>
              <a:rPr lang="ru-RU" dirty="0" smtClean="0"/>
              <a:t> </a:t>
            </a:r>
            <a:r>
              <a:rPr lang="ru-RU" dirty="0" err="1" smtClean="0"/>
              <a:t>класоутворення</a:t>
            </a:r>
            <a:r>
              <a:rPr lang="ru-RU" dirty="0" smtClean="0"/>
              <a:t>. </a:t>
            </a:r>
            <a:r>
              <a:rPr lang="ru-RU" dirty="0" err="1" smtClean="0"/>
              <a:t>Починаються</a:t>
            </a:r>
            <a:r>
              <a:rPr lang="ru-RU" dirty="0" smtClean="0"/>
              <a:t> </a:t>
            </a:r>
            <a:r>
              <a:rPr lang="ru-RU" dirty="0" err="1" smtClean="0"/>
              <a:t>масштабні</a:t>
            </a:r>
            <a:r>
              <a:rPr lang="ru-RU" dirty="0" smtClean="0"/>
              <a:t> </a:t>
            </a:r>
            <a:r>
              <a:rPr lang="ru-RU" dirty="0" err="1" smtClean="0"/>
              <a:t>міграції</a:t>
            </a:r>
            <a:r>
              <a:rPr lang="ru-RU" dirty="0" smtClean="0"/>
              <a:t> людей.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4244280" cy="557748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Історія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людства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починається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появою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першої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людини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Археологічні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знахідки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вказують</a:t>
            </a:r>
            <a:r>
              <a:rPr lang="ru-RU" b="1" dirty="0" smtClean="0">
                <a:solidFill>
                  <a:srgbClr val="002060"/>
                </a:solidFill>
              </a:rPr>
              <a:t> на те, </a:t>
            </a:r>
            <a:r>
              <a:rPr lang="ru-RU" b="1" dirty="0" err="1" smtClean="0">
                <a:solidFill>
                  <a:srgbClr val="002060"/>
                </a:solidFill>
              </a:rPr>
              <a:t>що</a:t>
            </a:r>
            <a:r>
              <a:rPr lang="ru-RU" b="1" dirty="0" smtClean="0">
                <a:solidFill>
                  <a:srgbClr val="002060"/>
                </a:solidFill>
              </a:rPr>
              <a:t> перша </a:t>
            </a:r>
            <a:r>
              <a:rPr lang="ru-RU" b="1" dirty="0" err="1" smtClean="0">
                <a:solidFill>
                  <a:srgbClr val="002060"/>
                </a:solidFill>
              </a:rPr>
              <a:t>людина</a:t>
            </a:r>
            <a:r>
              <a:rPr lang="ru-RU" b="1" dirty="0" smtClean="0">
                <a:solidFill>
                  <a:srgbClr val="002060"/>
                </a:solidFill>
              </a:rPr>
              <a:t> – </a:t>
            </a:r>
            <a:r>
              <a:rPr lang="ru-RU" b="1" i="1" dirty="0" err="1" smtClean="0">
                <a:solidFill>
                  <a:srgbClr val="002060"/>
                </a:solidFill>
              </a:rPr>
              <a:t>Homo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habilis</a:t>
            </a:r>
            <a:r>
              <a:rPr lang="ru-RU" b="1" i="1" dirty="0" smtClean="0">
                <a:solidFill>
                  <a:srgbClr val="002060"/>
                </a:solidFill>
              </a:rPr>
              <a:t> (Людина </a:t>
            </a:r>
            <a:r>
              <a:rPr lang="ru-RU" b="1" i="1" dirty="0" err="1" smtClean="0">
                <a:solidFill>
                  <a:srgbClr val="002060"/>
                </a:solidFill>
              </a:rPr>
              <a:t>уміла</a:t>
            </a:r>
            <a:r>
              <a:rPr lang="ru-RU" b="1" i="1" dirty="0" smtClean="0">
                <a:solidFill>
                  <a:srgbClr val="002060"/>
                </a:solidFill>
              </a:rPr>
              <a:t>)</a:t>
            </a:r>
            <a:r>
              <a:rPr lang="ru-RU" b="1" dirty="0" smtClean="0">
                <a:solidFill>
                  <a:srgbClr val="002060"/>
                </a:solidFill>
              </a:rPr>
              <a:t> – </a:t>
            </a:r>
            <a:r>
              <a:rPr lang="ru-RU" b="1" dirty="0" err="1" smtClean="0">
                <a:solidFill>
                  <a:srgbClr val="002060"/>
                </a:solidFill>
              </a:rPr>
              <a:t>з’явилася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близько</a:t>
            </a:r>
            <a:r>
              <a:rPr lang="ru-RU" b="1" dirty="0" smtClean="0">
                <a:solidFill>
                  <a:srgbClr val="002060"/>
                </a:solidFill>
              </a:rPr>
              <a:t> 2 </a:t>
            </a:r>
            <a:r>
              <a:rPr lang="ru-RU" b="1" dirty="0" err="1" smtClean="0">
                <a:solidFill>
                  <a:srgbClr val="002060"/>
                </a:solidFill>
              </a:rPr>
              <a:t>млн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років</a:t>
            </a:r>
            <a:r>
              <a:rPr lang="ru-RU" b="1" dirty="0" smtClean="0">
                <a:solidFill>
                  <a:srgbClr val="002060"/>
                </a:solidFill>
              </a:rPr>
              <a:t> тому в </a:t>
            </a:r>
            <a:r>
              <a:rPr lang="ru-RU" b="1" dirty="0" err="1" smtClean="0">
                <a:solidFill>
                  <a:srgbClr val="002060"/>
                </a:solidFill>
              </a:rPr>
              <a:t>південно-східній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Африці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звідки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розселилася</a:t>
            </a:r>
            <a:r>
              <a:rPr lang="ru-RU" b="1" dirty="0" smtClean="0">
                <a:solidFill>
                  <a:srgbClr val="002060"/>
                </a:solidFill>
              </a:rPr>
              <a:t> по </a:t>
            </a:r>
            <a:r>
              <a:rPr lang="ru-RU" b="1" dirty="0" err="1" smtClean="0">
                <a:solidFill>
                  <a:srgbClr val="002060"/>
                </a:solidFill>
              </a:rPr>
              <a:t>всій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земній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кулі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На </a:t>
            </a:r>
            <a:r>
              <a:rPr lang="ru-RU" b="1" dirty="0" err="1" smtClean="0">
                <a:solidFill>
                  <a:srgbClr val="002060"/>
                </a:solidFill>
              </a:rPr>
              <a:t>територію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сучасної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України</a:t>
            </a:r>
            <a:r>
              <a:rPr lang="ru-RU" b="1" dirty="0" smtClean="0">
                <a:solidFill>
                  <a:srgbClr val="002060"/>
                </a:solidFill>
              </a:rPr>
              <a:t> вона </a:t>
            </a:r>
            <a:r>
              <a:rPr lang="ru-RU" b="1" dirty="0" err="1" smtClean="0">
                <a:solidFill>
                  <a:srgbClr val="002060"/>
                </a:solidFill>
              </a:rPr>
              <a:t>потрапила</a:t>
            </a:r>
            <a:r>
              <a:rPr lang="ru-RU" b="1" dirty="0" smtClean="0">
                <a:solidFill>
                  <a:srgbClr val="002060"/>
                </a:solidFill>
              </a:rPr>
              <a:t> через </a:t>
            </a:r>
            <a:r>
              <a:rPr lang="ru-RU" b="1" dirty="0" err="1" smtClean="0">
                <a:solidFill>
                  <a:srgbClr val="002060"/>
                </a:solidFill>
              </a:rPr>
              <a:t>Балкани</a:t>
            </a:r>
            <a:r>
              <a:rPr lang="ru-RU" b="1" dirty="0" smtClean="0">
                <a:solidFill>
                  <a:srgbClr val="002060"/>
                </a:solidFill>
              </a:rPr>
              <a:t> та </a:t>
            </a:r>
            <a:r>
              <a:rPr lang="ru-RU" b="1" dirty="0" err="1" smtClean="0">
                <a:solidFill>
                  <a:srgbClr val="002060"/>
                </a:solidFill>
              </a:rPr>
              <a:t>Центральну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Європу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близько</a:t>
            </a:r>
            <a:r>
              <a:rPr lang="ru-RU" b="1" dirty="0" smtClean="0">
                <a:solidFill>
                  <a:srgbClr val="002060"/>
                </a:solidFill>
              </a:rPr>
              <a:t> 1 </a:t>
            </a:r>
            <a:r>
              <a:rPr lang="ru-RU" b="1" dirty="0" err="1" smtClean="0">
                <a:solidFill>
                  <a:srgbClr val="002060"/>
                </a:solidFill>
              </a:rPr>
              <a:t>млн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років</a:t>
            </a:r>
            <a:r>
              <a:rPr lang="ru-RU" b="1" dirty="0" smtClean="0">
                <a:solidFill>
                  <a:srgbClr val="002060"/>
                </a:solidFill>
              </a:rPr>
              <a:t> тому.</a:t>
            </a:r>
          </a:p>
          <a:p>
            <a:endParaRPr lang="ru-RU" dirty="0"/>
          </a:p>
        </p:txBody>
      </p:sp>
      <p:pic>
        <p:nvPicPr>
          <p:cNvPr id="1026" name="Picture 2" descr="C:\Users\Oksana\Desktop\slide-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16832"/>
            <a:ext cx="4038600" cy="30250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16016" y="4437112"/>
            <a:ext cx="424847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73586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Періодизація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Стародавньої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історії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Кам’яний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(1 млн. р. тому –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кінець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ІІІ тис. до н.е 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Бронзовий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кінець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ІІІ тис. до н.е . – І тис. до н. е.)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Залізний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8383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(І тис. до н. е.)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8219256" cy="464137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u="sng" dirty="0" err="1" smtClean="0">
                <a:solidFill>
                  <a:srgbClr val="FF0000"/>
                </a:solidFill>
              </a:rPr>
              <a:t>Прадавню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історію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поділяють</a:t>
            </a:r>
            <a:r>
              <a:rPr lang="ru-RU" u="sng" dirty="0" smtClean="0">
                <a:solidFill>
                  <a:srgbClr val="FF0000"/>
                </a:solidFill>
              </a:rPr>
              <a:t> на </a:t>
            </a:r>
            <a:r>
              <a:rPr lang="ru-RU" u="sng" dirty="0" err="1" smtClean="0">
                <a:solidFill>
                  <a:srgbClr val="FF0000"/>
                </a:solidFill>
              </a:rPr>
              <a:t>періоди</a:t>
            </a:r>
            <a:r>
              <a:rPr lang="ru-RU" u="sng" dirty="0" smtClean="0">
                <a:solidFill>
                  <a:srgbClr val="FF0000"/>
                </a:solidFill>
              </a:rPr>
              <a:t>, </a:t>
            </a:r>
            <a:r>
              <a:rPr lang="ru-RU" u="sng" dirty="0" err="1" smtClean="0">
                <a:solidFill>
                  <a:srgbClr val="FF0000"/>
                </a:solidFill>
              </a:rPr>
              <a:t>пов’язані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з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найпоширенішим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на</a:t>
            </a:r>
            <a:r>
              <a:rPr lang="ru-RU" u="sng" dirty="0" smtClean="0">
                <a:solidFill>
                  <a:srgbClr val="FF0000"/>
                </a:solidFill>
              </a:rPr>
              <a:t> той час </a:t>
            </a:r>
            <a:r>
              <a:rPr lang="ru-RU" u="sng" dirty="0" err="1" smtClean="0">
                <a:solidFill>
                  <a:srgbClr val="FF0000"/>
                </a:solidFill>
              </a:rPr>
              <a:t>матеріалом</a:t>
            </a:r>
            <a:r>
              <a:rPr lang="ru-RU" u="sng" dirty="0" smtClean="0">
                <a:solidFill>
                  <a:srgbClr val="FF0000"/>
                </a:solidFill>
              </a:rPr>
              <a:t>. І </a:t>
            </a:r>
            <a:r>
              <a:rPr lang="ru-RU" u="sng" dirty="0" err="1" smtClean="0">
                <a:solidFill>
                  <a:srgbClr val="FF0000"/>
                </a:solidFill>
              </a:rPr>
              <a:t>історію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України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зачепили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усі</a:t>
            </a:r>
            <a:r>
              <a:rPr lang="ru-RU" u="sng" dirty="0" smtClean="0">
                <a:solidFill>
                  <a:srgbClr val="FF0000"/>
                </a:solidFill>
              </a:rPr>
              <a:t> без </a:t>
            </a:r>
            <a:r>
              <a:rPr lang="ru-RU" u="sng" dirty="0" err="1" smtClean="0">
                <a:solidFill>
                  <a:srgbClr val="FF0000"/>
                </a:solidFill>
              </a:rPr>
              <a:t>винятку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sng" dirty="0" err="1" smtClean="0">
                <a:solidFill>
                  <a:srgbClr val="FF0000"/>
                </a:solidFill>
              </a:rPr>
              <a:t>періоди</a:t>
            </a:r>
            <a:r>
              <a:rPr lang="ru-RU" u="sng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251520" y="3429000"/>
          <a:ext cx="8723312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0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0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0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0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1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u="none" strike="noStrike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Кам'яний</a:t>
                      </a:r>
                      <a:r>
                        <a:rPr lang="ru-RU" sz="2800" b="1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 </a:t>
                      </a:r>
                      <a:r>
                        <a:rPr lang="ru-RU" sz="2800" b="1" u="none" strike="noStrike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вік</a:t>
                      </a:r>
                      <a:endParaRPr lang="ru-RU" sz="28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Енеоліт</a:t>
                      </a:r>
                      <a:r>
                        <a:rPr lang="ru-RU" sz="24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 </a:t>
                      </a:r>
                      <a:br>
                        <a:rPr lang="ru-RU" sz="24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</a:br>
                      <a:r>
                        <a:rPr lang="ru-RU" sz="24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(</a:t>
                      </a:r>
                      <a:r>
                        <a:rPr lang="ru-RU" sz="24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мідно-кам'яний</a:t>
                      </a:r>
                      <a:r>
                        <a:rPr lang="ru-RU" sz="24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 </a:t>
                      </a:r>
                      <a:r>
                        <a:rPr lang="ru-RU" sz="24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вік</a:t>
                      </a:r>
                      <a:r>
                        <a:rPr lang="ru-RU" sz="24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)</a:t>
                      </a:r>
                      <a:endParaRPr lang="ru-RU" sz="24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Бронзовий</a:t>
                      </a:r>
                      <a:r>
                        <a:rPr lang="ru-RU" sz="28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ru-RU" sz="28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вік</a:t>
                      </a:r>
                      <a:endParaRPr lang="ru-RU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Залізний</a:t>
                      </a:r>
                      <a:r>
                        <a:rPr lang="ru-RU" sz="2800" b="1" u="none" strike="noStrike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 </a:t>
                      </a:r>
                      <a:r>
                        <a:rPr lang="ru-RU" sz="2800" b="1" u="none" strike="noStrike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вік</a:t>
                      </a:r>
                      <a:endParaRPr lang="ru-RU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317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млн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років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тому – 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IV тис. до н. 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IV-III тис. до н. 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II-I тис. 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н. 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 тис. 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н. е.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B050"/>
                </a:solidFill>
              </a:rPr>
              <a:t>КАМ’ЯНИЙ ВІК</a:t>
            </a:r>
            <a:r>
              <a:rPr lang="ru-RU" u="sng" dirty="0" smtClean="0">
                <a:solidFill>
                  <a:srgbClr val="00B050"/>
                </a:solidFill>
              </a:rPr>
              <a:t/>
            </a:r>
            <a:br>
              <a:rPr lang="ru-RU" u="sng" dirty="0" smtClean="0">
                <a:solidFill>
                  <a:srgbClr val="00B050"/>
                </a:solidFill>
              </a:rPr>
            </a:br>
            <a:endParaRPr lang="ru-RU" u="sng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Кам’яний</a:t>
            </a:r>
            <a:r>
              <a:rPr lang="ru-RU" b="1" dirty="0" smtClean="0"/>
              <a:t> </a:t>
            </a:r>
            <a:r>
              <a:rPr lang="ru-RU" b="1" dirty="0" err="1" smtClean="0"/>
              <a:t>вік</a:t>
            </a:r>
            <a:r>
              <a:rPr lang="ru-RU" dirty="0" smtClean="0"/>
              <a:t> – </a:t>
            </a:r>
            <a:r>
              <a:rPr lang="ru-RU" dirty="0" err="1" smtClean="0"/>
              <a:t>найдовший</a:t>
            </a:r>
            <a:r>
              <a:rPr lang="ru-RU" dirty="0" smtClean="0"/>
              <a:t> </a:t>
            </a:r>
            <a:r>
              <a:rPr lang="ru-RU" dirty="0" err="1" smtClean="0"/>
              <a:t>культурно-історичний</a:t>
            </a:r>
            <a:r>
              <a:rPr lang="ru-RU" dirty="0" smtClean="0"/>
              <a:t> </a:t>
            </a:r>
            <a:r>
              <a:rPr lang="ru-RU" dirty="0" err="1" smtClean="0"/>
              <a:t>період</a:t>
            </a:r>
            <a:r>
              <a:rPr lang="ru-RU" dirty="0" smtClean="0"/>
              <a:t> у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людства</a:t>
            </a:r>
            <a:r>
              <a:rPr lang="ru-RU" dirty="0" smtClean="0"/>
              <a:t>, коли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виготовлялися</a:t>
            </a:r>
            <a:r>
              <a:rPr lang="ru-RU" dirty="0" smtClean="0"/>
              <a:t> </a:t>
            </a:r>
            <a:r>
              <a:rPr lang="ru-RU" dirty="0" err="1" smtClean="0"/>
              <a:t>переважно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каменю</a:t>
            </a:r>
            <a:r>
              <a:rPr lang="ru-RU" dirty="0" smtClean="0"/>
              <a:t>, </a:t>
            </a:r>
            <a:r>
              <a:rPr lang="ru-RU" dirty="0" err="1" smtClean="0"/>
              <a:t>кістки</a:t>
            </a:r>
            <a:r>
              <a:rPr lang="ru-RU" dirty="0" smtClean="0"/>
              <a:t> та дерева. </a:t>
            </a:r>
            <a:r>
              <a:rPr lang="ru-RU" dirty="0" err="1" smtClean="0"/>
              <a:t>Тривав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появи</a:t>
            </a:r>
            <a:r>
              <a:rPr lang="ru-RU" dirty="0" smtClean="0"/>
              <a:t> </a:t>
            </a:r>
            <a:r>
              <a:rPr lang="ru-RU" dirty="0" err="1" smtClean="0"/>
              <a:t>першої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до </a:t>
            </a:r>
            <a:r>
              <a:rPr lang="ru-RU" dirty="0" err="1" smtClean="0"/>
              <a:t>віку</a:t>
            </a:r>
            <a:r>
              <a:rPr lang="ru-RU" dirty="0" smtClean="0"/>
              <a:t> </a:t>
            </a:r>
            <a:r>
              <a:rPr lang="ru-RU" dirty="0" err="1" smtClean="0"/>
              <a:t>обробки</a:t>
            </a:r>
            <a:r>
              <a:rPr lang="ru-RU" dirty="0" smtClean="0"/>
              <a:t> </a:t>
            </a:r>
            <a:r>
              <a:rPr lang="ru-RU" dirty="0" err="1" smtClean="0"/>
              <a:t>металів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5" descr="древние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1850" y="4221089"/>
            <a:ext cx="3262638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1 млн. </a:t>
            </a:r>
            <a:r>
              <a:rPr lang="ru-RU" sz="2700" b="1" dirty="0" err="1" smtClean="0">
                <a:solidFill>
                  <a:srgbClr val="C00000"/>
                </a:solidFill>
              </a:rPr>
              <a:t>років</a:t>
            </a:r>
            <a:r>
              <a:rPr lang="ru-RU" sz="2700" b="1" dirty="0" smtClean="0">
                <a:solidFill>
                  <a:srgbClr val="C00000"/>
                </a:solidFill>
              </a:rPr>
              <a:t> тому – </a:t>
            </a:r>
            <a:r>
              <a:rPr lang="ru-RU" sz="2700" dirty="0" err="1" smtClean="0">
                <a:solidFill>
                  <a:srgbClr val="C00000"/>
                </a:solidFill>
              </a:rPr>
              <a:t>поява</a:t>
            </a:r>
            <a:r>
              <a:rPr lang="ru-RU" sz="2700" dirty="0" smtClean="0">
                <a:solidFill>
                  <a:srgbClr val="C00000"/>
                </a:solidFill>
              </a:rPr>
              <a:t> </a:t>
            </a:r>
            <a:r>
              <a:rPr lang="ru-RU" sz="2700" dirty="0" err="1" smtClean="0">
                <a:solidFill>
                  <a:srgbClr val="C00000"/>
                </a:solidFill>
              </a:rPr>
              <a:t>першої</a:t>
            </a:r>
            <a:r>
              <a:rPr lang="ru-RU" sz="2700" dirty="0" smtClean="0">
                <a:solidFill>
                  <a:srgbClr val="C00000"/>
                </a:solidFill>
              </a:rPr>
              <a:t> </a:t>
            </a:r>
            <a:r>
              <a:rPr lang="ru-RU" sz="2700" dirty="0" err="1" smtClean="0">
                <a:solidFill>
                  <a:srgbClr val="C00000"/>
                </a:solidFill>
              </a:rPr>
              <a:t>людини</a:t>
            </a:r>
            <a:r>
              <a:rPr lang="ru-RU" sz="2700" dirty="0" smtClean="0">
                <a:solidFill>
                  <a:srgbClr val="C00000"/>
                </a:solidFill>
              </a:rPr>
              <a:t> на </a:t>
            </a:r>
            <a:r>
              <a:rPr lang="ru-RU" sz="2700" dirty="0" err="1" smtClean="0">
                <a:solidFill>
                  <a:srgbClr val="C00000"/>
                </a:solidFill>
              </a:rPr>
              <a:t>території</a:t>
            </a:r>
            <a:r>
              <a:rPr lang="ru-RU" sz="2700" dirty="0" smtClean="0">
                <a:solidFill>
                  <a:srgbClr val="C00000"/>
                </a:solidFill>
              </a:rPr>
              <a:t> </a:t>
            </a:r>
            <a:r>
              <a:rPr lang="ru-RU" sz="2700" dirty="0" err="1" smtClean="0">
                <a:solidFill>
                  <a:srgbClr val="C00000"/>
                </a:solidFill>
              </a:rPr>
              <a:t>України</a:t>
            </a:r>
            <a:r>
              <a:rPr lang="ru-RU" sz="18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err="1" smtClean="0">
                <a:solidFill>
                  <a:srgbClr val="00B050"/>
                </a:solidFill>
              </a:rPr>
              <a:t>Періодизація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кам’яного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віку</a:t>
            </a:r>
            <a:r>
              <a:rPr lang="ru-RU" b="1" dirty="0" smtClean="0">
                <a:solidFill>
                  <a:srgbClr val="00B050"/>
                </a:solidFill>
              </a:rPr>
              <a:t>:</a:t>
            </a:r>
            <a:endParaRPr lang="ru-RU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1. </a:t>
            </a:r>
            <a:r>
              <a:rPr lang="ru-RU" b="1" dirty="0" err="1" smtClean="0">
                <a:solidFill>
                  <a:srgbClr val="0070C0"/>
                </a:solidFill>
              </a:rPr>
              <a:t>Палеоліт</a:t>
            </a:r>
            <a:r>
              <a:rPr lang="ru-RU" b="1" dirty="0" smtClean="0">
                <a:solidFill>
                  <a:srgbClr val="0070C0"/>
                </a:solidFill>
              </a:rPr>
              <a:t> (</a:t>
            </a:r>
            <a:r>
              <a:rPr lang="ru-RU" b="1" dirty="0" err="1" smtClean="0">
                <a:solidFill>
                  <a:srgbClr val="0070C0"/>
                </a:solidFill>
              </a:rPr>
              <a:t>давній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кам’яний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вік</a:t>
            </a:r>
            <a:r>
              <a:rPr lang="ru-RU" b="1" dirty="0" smtClean="0">
                <a:solidFill>
                  <a:srgbClr val="0070C0"/>
                </a:solidFill>
              </a:rPr>
              <a:t>) – 1 млн. </a:t>
            </a:r>
            <a:r>
              <a:rPr lang="ru-RU" b="1" dirty="0" err="1" smtClean="0">
                <a:solidFill>
                  <a:srgbClr val="0070C0"/>
                </a:solidFill>
              </a:rPr>
              <a:t>років</a:t>
            </a:r>
            <a:r>
              <a:rPr lang="ru-RU" b="1" dirty="0" smtClean="0">
                <a:solidFill>
                  <a:srgbClr val="0070C0"/>
                </a:solidFill>
              </a:rPr>
              <a:t> тому – ХІ тис. до н. е.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2. </a:t>
            </a:r>
            <a:r>
              <a:rPr lang="ru-RU" b="1" dirty="0" err="1" smtClean="0">
                <a:solidFill>
                  <a:srgbClr val="0070C0"/>
                </a:solidFill>
              </a:rPr>
              <a:t>Мезоліт</a:t>
            </a:r>
            <a:r>
              <a:rPr lang="ru-RU" b="1" dirty="0" smtClean="0">
                <a:solidFill>
                  <a:srgbClr val="0070C0"/>
                </a:solidFill>
              </a:rPr>
              <a:t> (</a:t>
            </a:r>
            <a:r>
              <a:rPr lang="ru-RU" b="1" dirty="0" err="1" smtClean="0">
                <a:solidFill>
                  <a:srgbClr val="0070C0"/>
                </a:solidFill>
              </a:rPr>
              <a:t>середній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кам’яний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вік</a:t>
            </a:r>
            <a:r>
              <a:rPr lang="ru-RU" b="1" dirty="0" smtClean="0">
                <a:solidFill>
                  <a:srgbClr val="0070C0"/>
                </a:solidFill>
              </a:rPr>
              <a:t>) – Х тис. до н. е. – VI тис. до н. е.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3. </a:t>
            </a:r>
            <a:r>
              <a:rPr lang="ru-RU" b="1" dirty="0" err="1" smtClean="0">
                <a:solidFill>
                  <a:srgbClr val="0070C0"/>
                </a:solidFill>
              </a:rPr>
              <a:t>Неоліт</a:t>
            </a:r>
            <a:r>
              <a:rPr lang="ru-RU" b="1" dirty="0" smtClean="0">
                <a:solidFill>
                  <a:srgbClr val="0070C0"/>
                </a:solidFill>
              </a:rPr>
              <a:t> (</a:t>
            </a:r>
            <a:r>
              <a:rPr lang="ru-RU" b="1" dirty="0" err="1" smtClean="0">
                <a:solidFill>
                  <a:srgbClr val="0070C0"/>
                </a:solidFill>
              </a:rPr>
              <a:t>новий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кам’яний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вік</a:t>
            </a:r>
            <a:r>
              <a:rPr lang="ru-RU" b="1" dirty="0" smtClean="0">
                <a:solidFill>
                  <a:srgbClr val="0070C0"/>
                </a:solidFill>
              </a:rPr>
              <a:t>) – VI тис. до н. е. – IV тис. до н. е.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4. </a:t>
            </a:r>
            <a:r>
              <a:rPr lang="ru-RU" b="1" dirty="0" err="1" smtClean="0">
                <a:solidFill>
                  <a:srgbClr val="0070C0"/>
                </a:solidFill>
              </a:rPr>
              <a:t>Енеоліт</a:t>
            </a:r>
            <a:r>
              <a:rPr lang="ru-RU" b="1" dirty="0" smtClean="0">
                <a:solidFill>
                  <a:srgbClr val="0070C0"/>
                </a:solidFill>
              </a:rPr>
              <a:t> (</a:t>
            </a:r>
            <a:r>
              <a:rPr lang="ru-RU" b="1" dirty="0" err="1" smtClean="0">
                <a:solidFill>
                  <a:srgbClr val="0070C0"/>
                </a:solidFill>
              </a:rPr>
              <a:t>міднокам’яний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вік</a:t>
            </a:r>
            <a:r>
              <a:rPr lang="ru-RU" b="1" dirty="0" smtClean="0">
                <a:solidFill>
                  <a:srgbClr val="0070C0"/>
                </a:solidFill>
              </a:rPr>
              <a:t>) – IV тис. до н. е. – ІІІ тис. до н. е.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Ранній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палеоліт</a:t>
            </a:r>
            <a:r>
              <a:rPr lang="ru-RU" b="1" dirty="0" smtClean="0">
                <a:solidFill>
                  <a:srgbClr val="FF0000"/>
                </a:solidFill>
              </a:rPr>
              <a:t> (1 </a:t>
            </a:r>
            <a:r>
              <a:rPr lang="ru-RU" b="1" dirty="0" err="1" smtClean="0">
                <a:solidFill>
                  <a:srgbClr val="FF0000"/>
                </a:solidFill>
              </a:rPr>
              <a:t>млн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років</a:t>
            </a:r>
            <a:r>
              <a:rPr lang="ru-RU" b="1" dirty="0" smtClean="0">
                <a:solidFill>
                  <a:srgbClr val="FF0000"/>
                </a:solidFill>
              </a:rPr>
              <a:t> тому–150 тис. р. до н. е.)</a:t>
            </a:r>
          </a:p>
          <a:p>
            <a:pPr lvl="0"/>
            <a:r>
              <a:rPr lang="ru-RU" dirty="0" err="1" smtClean="0">
                <a:solidFill>
                  <a:srgbClr val="FF0000"/>
                </a:solidFill>
              </a:rPr>
              <a:t>Господарство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ru-RU" dirty="0" err="1" smtClean="0">
                <a:solidFill>
                  <a:srgbClr val="FF0000"/>
                </a:solidFill>
              </a:rPr>
              <a:t>присвоююче</a:t>
            </a:r>
            <a:r>
              <a:rPr lang="ru-RU" dirty="0" smtClean="0">
                <a:solidFill>
                  <a:srgbClr val="FF0000"/>
                </a:solidFill>
              </a:rPr>
              <a:t> (</a:t>
            </a:r>
            <a:r>
              <a:rPr lang="ru-RU" dirty="0" err="1" smtClean="0">
                <a:solidFill>
                  <a:srgbClr val="FF0000"/>
                </a:solidFill>
              </a:rPr>
              <a:t>полювання</a:t>
            </a:r>
            <a:r>
              <a:rPr lang="ru-RU" dirty="0" smtClean="0">
                <a:solidFill>
                  <a:srgbClr val="FF0000"/>
                </a:solidFill>
              </a:rPr>
              <a:t> та </a:t>
            </a:r>
            <a:r>
              <a:rPr lang="ru-RU" dirty="0" err="1" smtClean="0">
                <a:solidFill>
                  <a:srgbClr val="FF0000"/>
                </a:solidFill>
              </a:rPr>
              <a:t>збирання</a:t>
            </a:r>
            <a:r>
              <a:rPr lang="ru-RU" dirty="0" smtClean="0">
                <a:solidFill>
                  <a:srgbClr val="FF0000"/>
                </a:solidFill>
              </a:rPr>
              <a:t>).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Форма </a:t>
            </a:r>
            <a:r>
              <a:rPr lang="ru-RU" dirty="0" err="1" smtClean="0">
                <a:solidFill>
                  <a:srgbClr val="FF0000"/>
                </a:solidFill>
              </a:rPr>
              <a:t>суспільної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організації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ru-RU" dirty="0" err="1" smtClean="0">
                <a:solidFill>
                  <a:srgbClr val="FF0000"/>
                </a:solidFill>
              </a:rPr>
              <a:t>первісне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людське</a:t>
            </a:r>
            <a:r>
              <a:rPr lang="ru-RU" dirty="0" smtClean="0">
                <a:solidFill>
                  <a:srgbClr val="FF0000"/>
                </a:solidFill>
              </a:rPr>
              <a:t> стадо.</a:t>
            </a:r>
          </a:p>
          <a:p>
            <a:pPr lvl="0"/>
            <a:r>
              <a:rPr lang="ru-RU" dirty="0" err="1" smtClean="0">
                <a:solidFill>
                  <a:srgbClr val="FF0000"/>
                </a:solidFill>
              </a:rPr>
              <a:t>Основне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знаряддя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праці</a:t>
            </a:r>
            <a:r>
              <a:rPr lang="ru-RU" dirty="0" smtClean="0">
                <a:solidFill>
                  <a:srgbClr val="FF0000"/>
                </a:solidFill>
              </a:rPr>
              <a:t> – рубило.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Стоянки (</a:t>
            </a:r>
            <a:r>
              <a:rPr lang="ru-RU" b="1" dirty="0" err="1" smtClean="0">
                <a:solidFill>
                  <a:srgbClr val="FF0000"/>
                </a:solidFill>
              </a:rPr>
              <a:t>близько</a:t>
            </a:r>
            <a:r>
              <a:rPr lang="ru-RU" b="1" dirty="0" smtClean="0">
                <a:solidFill>
                  <a:srgbClr val="FF0000"/>
                </a:solidFill>
              </a:rPr>
              <a:t> 30):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i="1" dirty="0" smtClean="0">
                <a:solidFill>
                  <a:srgbClr val="FF0000"/>
                </a:solidFill>
              </a:rPr>
              <a:t>с. </a:t>
            </a:r>
            <a:r>
              <a:rPr lang="ru-RU" i="1" dirty="0" err="1" smtClean="0">
                <a:solidFill>
                  <a:srgbClr val="FF0000"/>
                </a:solidFill>
              </a:rPr>
              <a:t>Лука-Врублівецька</a:t>
            </a:r>
            <a:r>
              <a:rPr lang="ru-RU" i="1" dirty="0" smtClean="0">
                <a:solidFill>
                  <a:srgbClr val="FF0000"/>
                </a:solidFill>
              </a:rPr>
              <a:t> (</a:t>
            </a:r>
            <a:r>
              <a:rPr lang="ru-RU" i="1" dirty="0" err="1" smtClean="0">
                <a:solidFill>
                  <a:srgbClr val="FF0000"/>
                </a:solidFill>
              </a:rPr>
              <a:t>Хмельницька</a:t>
            </a:r>
            <a:r>
              <a:rPr lang="ru-RU" i="1" dirty="0" smtClean="0">
                <a:solidFill>
                  <a:srgbClr val="FF0000"/>
                </a:solidFill>
              </a:rPr>
              <a:t> обл.), с. Королеве (</a:t>
            </a:r>
            <a:r>
              <a:rPr lang="ru-RU" i="1" dirty="0" err="1" smtClean="0">
                <a:solidFill>
                  <a:srgbClr val="FF0000"/>
                </a:solidFill>
              </a:rPr>
              <a:t>Закарпатська</a:t>
            </a:r>
            <a:r>
              <a:rPr lang="ru-RU" i="1" dirty="0" smtClean="0">
                <a:solidFill>
                  <a:srgbClr val="FF0000"/>
                </a:solidFill>
              </a:rPr>
              <a:t> обл.)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Середній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палеоліт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(150-40 тис. р. до н. е.)</a:t>
            </a:r>
          </a:p>
          <a:p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Пройшов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під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знаком сухого та холодного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клімату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, як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наслідок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зледеніння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Півночі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та Центру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Європи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території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України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lvl="0"/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Господарство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присвоююче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полювання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).</a:t>
            </a:r>
          </a:p>
          <a:p>
            <a:pPr lvl="0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Форма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суспільної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організації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первісне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людське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стадо.</a:t>
            </a:r>
          </a:p>
          <a:p>
            <a:pPr lvl="0"/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Основне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знаряддя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праці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вдосконалене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рубило, скребло,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гостроконечники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Стоянки (200):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Киїк-Коба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Крим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),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Рихта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Волинь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),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Червоний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Яр та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Деркул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Донбас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Льодовиковий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період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на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території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України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розпочався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період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середнього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палеоліту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algn="ctr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err="1" smtClean="0">
                <a:solidFill>
                  <a:srgbClr val="002060"/>
                </a:solidFill>
              </a:rPr>
              <a:t>Пізній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палеоліт</a:t>
            </a:r>
            <a:r>
              <a:rPr lang="ru-RU" b="1" dirty="0" smtClean="0">
                <a:solidFill>
                  <a:srgbClr val="002060"/>
                </a:solidFill>
              </a:rPr>
              <a:t> (40-10 тис. р. до н. е.)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 </a:t>
            </a:r>
            <a:r>
              <a:rPr lang="ru-RU" dirty="0" err="1" smtClean="0">
                <a:solidFill>
                  <a:srgbClr val="002060"/>
                </a:solidFill>
              </a:rPr>
              <a:t>цей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період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завершується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формування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фізичних</a:t>
            </a:r>
            <a:r>
              <a:rPr lang="ru-RU" dirty="0" smtClean="0">
                <a:solidFill>
                  <a:srgbClr val="002060"/>
                </a:solidFill>
              </a:rPr>
              <a:t> та </a:t>
            </a:r>
            <a:r>
              <a:rPr lang="ru-RU" dirty="0" err="1" smtClean="0">
                <a:solidFill>
                  <a:srgbClr val="002060"/>
                </a:solidFill>
              </a:rPr>
              <a:t>розумових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ознак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сучасної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людини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Саме</a:t>
            </a:r>
            <a:r>
              <a:rPr lang="ru-RU" dirty="0" smtClean="0">
                <a:solidFill>
                  <a:srgbClr val="002060"/>
                </a:solidFill>
              </a:rPr>
              <a:t> тому </a:t>
            </a:r>
            <a:r>
              <a:rPr lang="ru-RU" dirty="0" err="1" smtClean="0">
                <a:solidFill>
                  <a:srgbClr val="002060"/>
                </a:solidFill>
              </a:rPr>
              <a:t>відбулися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значні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еволюційні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зміни</a:t>
            </a:r>
            <a:r>
              <a:rPr lang="ru-RU" dirty="0" smtClean="0">
                <a:solidFill>
                  <a:srgbClr val="002060"/>
                </a:solidFill>
              </a:rPr>
              <a:t> у </a:t>
            </a:r>
            <a:r>
              <a:rPr lang="ru-RU" dirty="0" err="1" smtClean="0">
                <a:solidFill>
                  <a:srgbClr val="002060"/>
                </a:solidFill>
              </a:rPr>
              <a:t>всіх</a:t>
            </a:r>
            <a:r>
              <a:rPr lang="ru-RU" dirty="0" smtClean="0">
                <a:solidFill>
                  <a:srgbClr val="002060"/>
                </a:solidFill>
              </a:rPr>
              <a:t> сферах </a:t>
            </a:r>
            <a:r>
              <a:rPr lang="ru-RU" dirty="0" err="1" smtClean="0">
                <a:solidFill>
                  <a:srgbClr val="002060"/>
                </a:solidFill>
              </a:rPr>
              <a:t>життя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Господарство</a:t>
            </a:r>
            <a:r>
              <a:rPr lang="ru-RU" dirty="0" smtClean="0">
                <a:solidFill>
                  <a:srgbClr val="002060"/>
                </a:solidFill>
              </a:rPr>
              <a:t> – </a:t>
            </a:r>
            <a:r>
              <a:rPr lang="ru-RU" dirty="0" err="1" smtClean="0">
                <a:solidFill>
                  <a:srgbClr val="002060"/>
                </a:solidFill>
              </a:rPr>
              <a:t>присвоююче</a:t>
            </a:r>
            <a:r>
              <a:rPr lang="ru-RU" dirty="0" smtClean="0">
                <a:solidFill>
                  <a:srgbClr val="002060"/>
                </a:solidFill>
              </a:rPr>
              <a:t> (</a:t>
            </a:r>
            <a:r>
              <a:rPr lang="ru-RU" dirty="0" err="1" smtClean="0">
                <a:solidFill>
                  <a:srgbClr val="002060"/>
                </a:solidFill>
              </a:rPr>
              <a:t>полювання</a:t>
            </a:r>
            <a:r>
              <a:rPr lang="ru-RU" dirty="0" smtClean="0">
                <a:solidFill>
                  <a:srgbClr val="002060"/>
                </a:solidFill>
              </a:rPr>
              <a:t>) </a:t>
            </a:r>
            <a:r>
              <a:rPr lang="ru-RU" dirty="0" err="1" smtClean="0">
                <a:solidFill>
                  <a:srgbClr val="002060"/>
                </a:solidFill>
              </a:rPr>
              <a:t>з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осілим</a:t>
            </a:r>
            <a:r>
              <a:rPr lang="ru-RU" dirty="0" smtClean="0">
                <a:solidFill>
                  <a:srgbClr val="002060"/>
                </a:solidFill>
              </a:rPr>
              <a:t> способом </a:t>
            </a:r>
            <a:r>
              <a:rPr lang="ru-RU" dirty="0" err="1" smtClean="0">
                <a:solidFill>
                  <a:srgbClr val="002060"/>
                </a:solidFill>
              </a:rPr>
              <a:t>життя</a:t>
            </a:r>
            <a:r>
              <a:rPr lang="ru-RU" dirty="0" smtClean="0">
                <a:solidFill>
                  <a:srgbClr val="002060"/>
                </a:solidFill>
              </a:rPr>
              <a:t>. Через </a:t>
            </a:r>
            <a:r>
              <a:rPr lang="ru-RU" dirty="0" err="1" smtClean="0">
                <a:solidFill>
                  <a:srgbClr val="002060"/>
                </a:solidFill>
              </a:rPr>
              <a:t>значне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вдосконалення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знарядь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праці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ефективність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полювань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помітно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зросла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Форма </a:t>
            </a:r>
            <a:r>
              <a:rPr lang="ru-RU" dirty="0" err="1" smtClean="0">
                <a:solidFill>
                  <a:srgbClr val="002060"/>
                </a:solidFill>
              </a:rPr>
              <a:t>суспільної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організації</a:t>
            </a:r>
            <a:r>
              <a:rPr lang="ru-RU" dirty="0" smtClean="0">
                <a:solidFill>
                  <a:srgbClr val="002060"/>
                </a:solidFill>
              </a:rPr>
              <a:t> – </a:t>
            </a:r>
            <a:r>
              <a:rPr lang="ru-RU" dirty="0" err="1" smtClean="0">
                <a:solidFill>
                  <a:srgbClr val="002060"/>
                </a:solidFill>
              </a:rPr>
              <a:t>родова</a:t>
            </a:r>
            <a:r>
              <a:rPr lang="ru-RU" dirty="0" smtClean="0">
                <a:solidFill>
                  <a:srgbClr val="002060"/>
                </a:solidFill>
              </a:rPr>
              <a:t> община. </a:t>
            </a:r>
            <a:r>
              <a:rPr lang="ru-RU" dirty="0" err="1" smtClean="0">
                <a:solidFill>
                  <a:srgbClr val="002060"/>
                </a:solidFill>
              </a:rPr>
              <a:t>Оскільки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шлюби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між</a:t>
            </a:r>
            <a:r>
              <a:rPr lang="ru-RU" dirty="0" smtClean="0">
                <a:solidFill>
                  <a:srgbClr val="002060"/>
                </a:solidFill>
              </a:rPr>
              <a:t> членами </a:t>
            </a:r>
            <a:r>
              <a:rPr lang="ru-RU" dirty="0" err="1" smtClean="0">
                <a:solidFill>
                  <a:srgbClr val="002060"/>
                </a:solidFill>
              </a:rPr>
              <a:t>однієї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родової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групи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заборонені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розвиваються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зв’язки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між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різними</a:t>
            </a:r>
            <a:r>
              <a:rPr lang="ru-RU" dirty="0" smtClean="0">
                <a:solidFill>
                  <a:srgbClr val="002060"/>
                </a:solidFill>
              </a:rPr>
              <a:t> родами. Роди </a:t>
            </a:r>
            <a:r>
              <a:rPr lang="ru-RU" dirty="0" err="1" smtClean="0">
                <a:solidFill>
                  <a:srgbClr val="002060"/>
                </a:solidFill>
              </a:rPr>
              <a:t>згодом</a:t>
            </a:r>
            <a:r>
              <a:rPr lang="ru-RU" dirty="0" smtClean="0">
                <a:solidFill>
                  <a:srgbClr val="002060"/>
                </a:solidFill>
              </a:rPr>
              <a:t> стали </a:t>
            </a:r>
            <a:r>
              <a:rPr lang="ru-RU" dirty="0" err="1" smtClean="0">
                <a:solidFill>
                  <a:srgbClr val="002060"/>
                </a:solidFill>
              </a:rPr>
              <a:t>об’єднуватись</a:t>
            </a:r>
            <a:r>
              <a:rPr lang="ru-RU" dirty="0" smtClean="0">
                <a:solidFill>
                  <a:srgbClr val="002060"/>
                </a:solidFill>
              </a:rPr>
              <a:t> у племена, </a:t>
            </a:r>
            <a:r>
              <a:rPr lang="ru-RU" dirty="0" err="1" smtClean="0">
                <a:solidFill>
                  <a:srgbClr val="002060"/>
                </a:solidFill>
              </a:rPr>
              <a:t>що</a:t>
            </a:r>
            <a:r>
              <a:rPr lang="ru-RU" dirty="0" smtClean="0">
                <a:solidFill>
                  <a:srgbClr val="002060"/>
                </a:solidFill>
              </a:rPr>
              <a:t> дало початок родовому </a:t>
            </a:r>
            <a:r>
              <a:rPr lang="ru-RU" dirty="0" err="1" smtClean="0">
                <a:solidFill>
                  <a:srgbClr val="002060"/>
                </a:solidFill>
              </a:rPr>
              <a:t>первіснообщинному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ладові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Основне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знаряддя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праці</a:t>
            </a:r>
            <a:r>
              <a:rPr lang="ru-RU" dirty="0" smtClean="0">
                <a:solidFill>
                  <a:srgbClr val="002060"/>
                </a:solidFill>
              </a:rPr>
              <a:t> – </a:t>
            </a:r>
            <a:r>
              <a:rPr lang="ru-RU" dirty="0" err="1" smtClean="0">
                <a:solidFill>
                  <a:srgbClr val="002060"/>
                </a:solidFill>
              </a:rPr>
              <a:t>кам’яні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різці</a:t>
            </a:r>
            <a:r>
              <a:rPr lang="ru-RU" dirty="0" smtClean="0">
                <a:solidFill>
                  <a:srgbClr val="002060"/>
                </a:solidFill>
              </a:rPr>
              <a:t>, дротики, </a:t>
            </a:r>
            <a:r>
              <a:rPr lang="ru-RU" dirty="0" err="1" smtClean="0">
                <a:solidFill>
                  <a:srgbClr val="002060"/>
                </a:solidFill>
              </a:rPr>
              <a:t>голки</a:t>
            </a:r>
            <a:r>
              <a:rPr lang="ru-RU" dirty="0" smtClean="0">
                <a:solidFill>
                  <a:srgbClr val="002060"/>
                </a:solidFill>
              </a:rPr>
              <a:t>, шила, наконечники </a:t>
            </a:r>
            <a:r>
              <a:rPr lang="ru-RU" dirty="0" err="1" smtClean="0">
                <a:solidFill>
                  <a:srgbClr val="002060"/>
                </a:solidFill>
              </a:rPr>
              <a:t>списів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тощо</a:t>
            </a:r>
            <a:r>
              <a:rPr lang="ru-RU" dirty="0" smtClean="0">
                <a:solidFill>
                  <a:srgbClr val="002060"/>
                </a:solidFill>
              </a:rPr>
              <a:t>. Людина мала в </a:t>
            </a:r>
            <a:r>
              <a:rPr lang="ru-RU" dirty="0" err="1" smtClean="0">
                <a:solidFill>
                  <a:srgbClr val="002060"/>
                </a:solidFill>
              </a:rPr>
              <a:t>арсеналі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близько</a:t>
            </a:r>
            <a:r>
              <a:rPr lang="ru-RU" dirty="0" smtClean="0">
                <a:solidFill>
                  <a:srgbClr val="002060"/>
                </a:solidFill>
              </a:rPr>
              <a:t> 100 </a:t>
            </a:r>
            <a:r>
              <a:rPr lang="ru-RU" dirty="0" err="1" smtClean="0">
                <a:solidFill>
                  <a:srgbClr val="002060"/>
                </a:solidFill>
              </a:rPr>
              <a:t>видів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знарядь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праці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Цьому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сприяло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освоєння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техніки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обробки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кісток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Стоянки (800):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r>
              <a:rPr lang="ru-RU" i="1" dirty="0" err="1" smtClean="0">
                <a:solidFill>
                  <a:srgbClr val="002060"/>
                </a:solidFill>
              </a:rPr>
              <a:t>Мізинська</a:t>
            </a:r>
            <a:r>
              <a:rPr lang="ru-RU" i="1" dirty="0" smtClean="0">
                <a:solidFill>
                  <a:srgbClr val="002060"/>
                </a:solidFill>
              </a:rPr>
              <a:t> (</a:t>
            </a:r>
            <a:r>
              <a:rPr lang="ru-RU" i="1" dirty="0" err="1" smtClean="0">
                <a:solidFill>
                  <a:srgbClr val="002060"/>
                </a:solidFill>
              </a:rPr>
              <a:t>Чернігівська</a:t>
            </a:r>
            <a:r>
              <a:rPr lang="ru-RU" i="1" dirty="0" smtClean="0">
                <a:solidFill>
                  <a:srgbClr val="002060"/>
                </a:solidFill>
              </a:rPr>
              <a:t> обл.), </a:t>
            </a:r>
            <a:r>
              <a:rPr lang="ru-RU" i="1" dirty="0" err="1" smtClean="0">
                <a:solidFill>
                  <a:srgbClr val="002060"/>
                </a:solidFill>
              </a:rPr>
              <a:t>Радомишльська</a:t>
            </a:r>
            <a:r>
              <a:rPr lang="ru-RU" i="1" dirty="0" smtClean="0">
                <a:solidFill>
                  <a:srgbClr val="002060"/>
                </a:solidFill>
              </a:rPr>
              <a:t> (</a:t>
            </a:r>
            <a:r>
              <a:rPr lang="ru-RU" i="1" dirty="0" err="1" smtClean="0">
                <a:solidFill>
                  <a:srgbClr val="002060"/>
                </a:solidFill>
              </a:rPr>
              <a:t>Житомирська</a:t>
            </a:r>
            <a:r>
              <a:rPr lang="ru-RU" i="1" dirty="0" smtClean="0">
                <a:solidFill>
                  <a:srgbClr val="002060"/>
                </a:solidFill>
              </a:rPr>
              <a:t> обл.),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r>
              <a:rPr lang="ru-RU" i="1" dirty="0" err="1" smtClean="0">
                <a:solidFill>
                  <a:srgbClr val="002060"/>
                </a:solidFill>
              </a:rPr>
              <a:t>Межиріцька</a:t>
            </a:r>
            <a:r>
              <a:rPr lang="ru-RU" i="1" dirty="0" smtClean="0">
                <a:solidFill>
                  <a:srgbClr val="002060"/>
                </a:solidFill>
              </a:rPr>
              <a:t> (</a:t>
            </a:r>
            <a:r>
              <a:rPr lang="ru-RU" i="1" dirty="0" err="1" smtClean="0">
                <a:solidFill>
                  <a:srgbClr val="002060"/>
                </a:solidFill>
              </a:rPr>
              <a:t>Черкаська</a:t>
            </a:r>
            <a:r>
              <a:rPr lang="ru-RU" i="1" dirty="0" smtClean="0">
                <a:solidFill>
                  <a:srgbClr val="002060"/>
                </a:solidFill>
              </a:rPr>
              <a:t> обл.)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err="1" smtClean="0">
                <a:solidFill>
                  <a:srgbClr val="002060"/>
                </a:solidFill>
              </a:rPr>
              <a:t>Кроманьонець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err="1" smtClean="0">
                <a:solidFill>
                  <a:srgbClr val="002060"/>
                </a:solidFill>
              </a:rPr>
              <a:t>Вірування</a:t>
            </a:r>
            <a:r>
              <a:rPr lang="ru-RU" dirty="0" smtClean="0">
                <a:solidFill>
                  <a:srgbClr val="002060"/>
                </a:solidFill>
              </a:rPr>
              <a:t> та </a:t>
            </a:r>
            <a:r>
              <a:rPr lang="ru-RU" dirty="0" err="1" smtClean="0">
                <a:solidFill>
                  <a:srgbClr val="002060"/>
                </a:solidFill>
              </a:rPr>
              <a:t>мистецтво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стрімко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розвиваються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хоча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лишаються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примітивними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Окрім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образотворчого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мистецтва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з’являється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прикладне</a:t>
            </a:r>
            <a:r>
              <a:rPr lang="ru-RU" dirty="0" smtClean="0">
                <a:solidFill>
                  <a:srgbClr val="002060"/>
                </a:solidFill>
              </a:rPr>
              <a:t>, а </a:t>
            </a:r>
            <a:r>
              <a:rPr lang="ru-RU" dirty="0" err="1" smtClean="0">
                <a:solidFill>
                  <a:srgbClr val="002060"/>
                </a:solidFill>
              </a:rPr>
              <a:t>також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прамузика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танці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ksana\Desktop\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24744"/>
            <a:ext cx="5856639" cy="3736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Види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давніх</a:t>
            </a:r>
            <a:r>
              <a:rPr lang="ru-RU" b="1" dirty="0" smtClean="0">
                <a:solidFill>
                  <a:srgbClr val="002060"/>
                </a:solidFill>
              </a:rPr>
              <a:t> людей на </a:t>
            </a:r>
            <a:r>
              <a:rPr lang="ru-RU" b="1" dirty="0" err="1" smtClean="0">
                <a:solidFill>
                  <a:srgbClr val="002060"/>
                </a:solidFill>
              </a:rPr>
              <a:t>території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України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люди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8218615" cy="478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478</Words>
  <Application>Microsoft Office PowerPoint</Application>
  <PresentationFormat>Экран (4:3)</PresentationFormat>
  <Paragraphs>129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Тема Office</vt:lpstr>
      <vt:lpstr> Основні стоянки і пам’ятки первісних людей на території України.  Трипільська археологічна культура.  </vt:lpstr>
      <vt:lpstr>Презентация PowerPoint</vt:lpstr>
      <vt:lpstr>Презентация PowerPoint</vt:lpstr>
      <vt:lpstr>Презентация PowerPoint</vt:lpstr>
      <vt:lpstr>КАМ’ЯНИЙ ВІК </vt:lpstr>
      <vt:lpstr> 1 млн. років тому – поява першої людини на території України. </vt:lpstr>
      <vt:lpstr>Презентация PowerPoint</vt:lpstr>
      <vt:lpstr>Презентация PowerPoint</vt:lpstr>
      <vt:lpstr>Види давніх людей на території України: </vt:lpstr>
      <vt:lpstr>Презентация PowerPoint</vt:lpstr>
      <vt:lpstr>Презентация PowerPoint</vt:lpstr>
      <vt:lpstr>Презентация PowerPoint</vt:lpstr>
      <vt:lpstr>Презентация PowerPoint</vt:lpstr>
      <vt:lpstr>ІІ. Мезоліт (середній кам’яний вік) тривав від Х до VI тис. р. до н. е. </vt:lpstr>
      <vt:lpstr>ІІІ. Неоліт (новий кам’яний вік) тривав від VI до IV тис. р. до н.е. </vt:lpstr>
      <vt:lpstr>ІV. Енеоліт (мідно-кам’яний вік) тривав від IV до III тис. р. до н.е.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БРОНЗОВИЙ ВІК тривав з кінця ІІІ тис. до початку І тис. до н.е. </vt:lpstr>
      <vt:lpstr>Презентация PowerPoint</vt:lpstr>
      <vt:lpstr>Презентация PowerPoint</vt:lpstr>
      <vt:lpstr>ЗАЛІЗНИЙ ВІК починається з І тис. до н.е.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TATJANA</dc:creator>
  <cp:lastModifiedBy>illya</cp:lastModifiedBy>
  <cp:revision>99</cp:revision>
  <dcterms:created xsi:type="dcterms:W3CDTF">2014-01-26T12:40:42Z</dcterms:created>
  <dcterms:modified xsi:type="dcterms:W3CDTF">2023-07-09T10:27:19Z</dcterms:modified>
</cp:coreProperties>
</file>